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12" r:id="rId3"/>
    <p:sldMasterId id="2147483732" r:id="rId4"/>
  </p:sldMasterIdLst>
  <p:notesMasterIdLst>
    <p:notesMasterId r:id="rId18"/>
  </p:notesMasterIdLst>
  <p:sldIdLst>
    <p:sldId id="339" r:id="rId5"/>
    <p:sldId id="372" r:id="rId6"/>
    <p:sldId id="378" r:id="rId7"/>
    <p:sldId id="375" r:id="rId8"/>
    <p:sldId id="373" r:id="rId9"/>
    <p:sldId id="374" r:id="rId10"/>
    <p:sldId id="366" r:id="rId11"/>
    <p:sldId id="367" r:id="rId12"/>
    <p:sldId id="369" r:id="rId13"/>
    <p:sldId id="370" r:id="rId14"/>
    <p:sldId id="376" r:id="rId15"/>
    <p:sldId id="379" r:id="rId16"/>
    <p:sldId id="371" r:id="rId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has, Rasha T." initials="NRT"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C1"/>
    <a:srgbClr val="000000"/>
    <a:srgbClr val="AA2F22"/>
    <a:srgbClr val="A8C4C3"/>
    <a:srgbClr val="DA9526"/>
    <a:srgbClr val="ECC97A"/>
    <a:srgbClr val="95B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4" autoAdjust="0"/>
    <p:restoredTop sz="67044" autoAdjust="0"/>
  </p:normalViewPr>
  <p:slideViewPr>
    <p:cSldViewPr snapToGrid="0">
      <p:cViewPr>
        <p:scale>
          <a:sx n="54" d="100"/>
          <a:sy n="54" d="100"/>
        </p:scale>
        <p:origin x="-2440" y="-55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FB4A2D9-EAD0-4AD0-9699-142E165B52A5}" type="datetimeFigureOut">
              <a:rPr lang="en-US" smtClean="0"/>
              <a:t>5/21/16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B8F2B23-871D-44B6-8281-514560F77715}" type="slidenum">
              <a:rPr lang="en-US" smtClean="0"/>
              <a:t>‹#›</a:t>
            </a:fld>
            <a:endParaRPr lang="en-US"/>
          </a:p>
        </p:txBody>
      </p:sp>
    </p:spTree>
    <p:extLst>
      <p:ext uri="{BB962C8B-B14F-4D97-AF65-F5344CB8AC3E}">
        <p14:creationId xmlns:p14="http://schemas.microsoft.com/office/powerpoint/2010/main" val="160652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opportunity.census.gov/"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U.S. Census Bureau is to the premiere source of data on our America’s people, places and economy. We have a lot of data that is really valuable to businesses, communities, local governments, and individuals, and our goal is to make it as accessible as possible. As part of our efforts to provide rich data assets to the public, we’re currently embarking on a modernization that is perhaps the most aggressive in our 200+ year history.</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pPr lvl="0"/>
            <a:r>
              <a:rPr lang="en-US" sz="1200" kern="1200" dirty="0" smtClean="0">
                <a:solidFill>
                  <a:schemeClr val="tx1"/>
                </a:solidFill>
                <a:effectLst/>
                <a:latin typeface="+mn-lt"/>
                <a:ea typeface="+mn-ea"/>
                <a:cs typeface="+mn-cs"/>
              </a:rPr>
              <a:t>The census is a massive undertaking – it’s the largest peacetime mobilization effort in the U.S. The scale of our operation requires us to be smart about using data science approaches to improve our operation. To give you an idea of where we’ve come from, almost 50 years ago –  heading into the 1970 Census operation – we transformed how our agency operated with the first ever mail-and-return Census, in collaboration with the U.S. Postal Service. That was a game changer at the time.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1</a:t>
            </a:fld>
            <a:endParaRPr lang="en-US"/>
          </a:p>
        </p:txBody>
      </p:sp>
    </p:spTree>
    <p:extLst>
      <p:ext uri="{BB962C8B-B14F-4D97-AF65-F5344CB8AC3E}">
        <p14:creationId xmlns:p14="http://schemas.microsoft.com/office/powerpoint/2010/main" val="883340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As you can see, the Census Bureau – and more broadly, the Department of Commerce, which we’re part of – really embraces this model of data dissemination. We’re constantly working on ways to become an innovative and stronger data-driven agency.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that vein, last November the Department announced the creation of the Commerce Data Service. This is a public startup that’s working to deliver products and services to help government agencies better deliver information to their customers. It was organized as a new shared services model to tackle core infrastructure issues and raise the standards of software development throughout the Commerce Department.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January, the Data Service partnered with General Assembly to offer classes to Commerce employees in Agile Development, HTML and CSS, storytelling with data, and Excel. They hoped to enroll 30 people in each class – but ended up more than tripling their goal, with 422 registrations.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The enthusiastic response led them to start thinking about how to train employees in data science, data engineering, and web development on a bigger scale. The Data Service now offers two-week </a:t>
            </a:r>
            <a:r>
              <a:rPr lang="en-US" sz="1200" kern="1200" dirty="0" err="1" smtClean="0">
                <a:solidFill>
                  <a:schemeClr val="tx1"/>
                </a:solidFill>
                <a:effectLst/>
                <a:latin typeface="+mn-lt"/>
                <a:ea typeface="+mn-ea"/>
                <a:cs typeface="+mn-cs"/>
              </a:rPr>
              <a:t>bootcamps</a:t>
            </a:r>
            <a:r>
              <a:rPr lang="en-US" sz="1200" kern="1200" dirty="0" smtClean="0">
                <a:solidFill>
                  <a:schemeClr val="tx1"/>
                </a:solidFill>
                <a:effectLst/>
                <a:latin typeface="+mn-lt"/>
                <a:ea typeface="+mn-ea"/>
                <a:cs typeface="+mn-cs"/>
              </a:rPr>
              <a:t> on “Data Analysis &amp; Discovery” and “Data Visualization for Policy,” as well as 14 other courses that have seen over 3,500 registrations. They also implemented an innovative funding model, where they provided scholarships for select employees to take courses in exchange for a three-month assignment in the Data Service to work on a project for their home bureau. </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10</a:t>
            </a:fld>
            <a:endParaRPr lang="en-US"/>
          </a:p>
        </p:txBody>
      </p:sp>
    </p:spTree>
    <p:extLst>
      <p:ext uri="{BB962C8B-B14F-4D97-AF65-F5344CB8AC3E}">
        <p14:creationId xmlns:p14="http://schemas.microsoft.com/office/powerpoint/2010/main" val="88334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Earlier this year, Congress passed the Evidence-Based Policymaking Commission Act. The bill sets up a 15-member commission to comprehensively study the data inventory, infrastructure, security, and statistical protocols that are used in federal policy making. </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pPr lvl="0"/>
            <a:r>
              <a:rPr lang="en-US" sz="1200" kern="1200" dirty="0" smtClean="0">
                <a:solidFill>
                  <a:schemeClr val="tx1"/>
                </a:solidFill>
                <a:effectLst/>
                <a:latin typeface="+mn-lt"/>
                <a:ea typeface="+mn-ea"/>
                <a:cs typeface="+mn-cs"/>
              </a:rPr>
              <a:t>The commission’s goal is to make government data resources more widely available for program evaluation, continuous improvement, and research. In that vein, it will determine an optimal arrangement for integrating federal administrative data, survey data, and statistical data series. Commission members will be looking at data linkages across administrative records, and data merging for research purposes. Another exciting aspect of their mission is to consider the creation of a government-wide clearinghouse for program and survey data that can be used in evaluation and policy making. Of course, as they look into how to make this data available for use, they’ll also be weighing how to best protect it and ensure individual privacy and confidentiality.</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pPr lvl="0"/>
            <a:r>
              <a:rPr lang="en-US" sz="1200" kern="1200" dirty="0" smtClean="0">
                <a:solidFill>
                  <a:schemeClr val="tx1"/>
                </a:solidFill>
                <a:effectLst/>
                <a:latin typeface="+mn-lt"/>
                <a:ea typeface="+mn-ea"/>
                <a:cs typeface="+mn-cs"/>
              </a:rPr>
              <a:t>The Evidence-Based Policymaking Commission will be housed at the Census Bureau, with participation from the IRS, Bureau of Labor Statistics, Bureau of Economic Analysis, White House Office of Management and Budget, and other agencies (</a:t>
            </a:r>
            <a:r>
              <a:rPr lang="en-US" sz="1200" i="1" kern="1200" dirty="0" smtClean="0">
                <a:solidFill>
                  <a:schemeClr val="tx1"/>
                </a:solidFill>
                <a:effectLst/>
                <a:latin typeface="+mn-lt"/>
                <a:ea typeface="+mn-ea"/>
                <a:cs typeface="+mn-cs"/>
              </a:rPr>
              <a:t>Social Security Administration, Departments of Health and Human Services, Agriculture, Housing and Urban Development, Education and Justice</a:t>
            </a:r>
            <a:r>
              <a:rPr lang="en-US" sz="1200" kern="1200" dirty="0" smtClean="0">
                <a:solidFill>
                  <a:schemeClr val="tx1"/>
                </a:solidFill>
                <a:effectLst/>
                <a:latin typeface="+mn-lt"/>
                <a:ea typeface="+mn-ea"/>
                <a:cs typeface="+mn-cs"/>
              </a:rPr>
              <a:t>). I’m excited for the Census Bureau to spearhead this project that is really taking us into the next generation of open government.</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11</a:t>
            </a:fld>
            <a:endParaRPr lang="en-US"/>
          </a:p>
        </p:txBody>
      </p:sp>
    </p:spTree>
    <p:extLst>
      <p:ext uri="{BB962C8B-B14F-4D97-AF65-F5344CB8AC3E}">
        <p14:creationId xmlns:p14="http://schemas.microsoft.com/office/powerpoint/2010/main" val="355465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wrap up, I wanted</a:t>
            </a:r>
            <a:r>
              <a:rPr lang="en-US" baseline="0" dirty="0" smtClean="0"/>
              <a:t> to invite you to join us tomorrow for our Open Data Workshop.  This session will include hands-on exercises on using Census data in R, Python, and with tools like Tableau. </a:t>
            </a:r>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12</a:t>
            </a:fld>
            <a:endParaRPr lang="en-US"/>
          </a:p>
        </p:txBody>
      </p:sp>
    </p:spTree>
    <p:extLst>
      <p:ext uri="{BB962C8B-B14F-4D97-AF65-F5344CB8AC3E}">
        <p14:creationId xmlns:p14="http://schemas.microsoft.com/office/powerpoint/2010/main" val="355465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It’s our hope that these exciting innovations with data science will empower a nation of data enthusiasts, like you. These are just some of the examples of how the Census Bureau is working to make our data as widely accessible as possible. We’re committed to transparency and openness, and I’m really proud of the great tools that we’re bringing out to further that commitment.</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you’re one of our data users, I encourage you to reach out to us with ideas or suggestions for how we can improve your experience. Please reach out to US Census Bureau on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or contact Jeff </a:t>
            </a:r>
            <a:r>
              <a:rPr lang="en-US" sz="1200" kern="1200" dirty="0" err="1" smtClean="0">
                <a:solidFill>
                  <a:schemeClr val="tx1"/>
                </a:solidFill>
                <a:effectLst/>
                <a:latin typeface="+mn-lt"/>
                <a:ea typeface="+mn-ea"/>
                <a:cs typeface="+mn-cs"/>
              </a:rPr>
              <a:t>Meisel</a:t>
            </a:r>
            <a:r>
              <a:rPr lang="en-US" sz="1200" kern="1200" dirty="0" smtClean="0">
                <a:solidFill>
                  <a:schemeClr val="tx1"/>
                </a:solidFill>
                <a:effectLst/>
                <a:latin typeface="+mn-lt"/>
                <a:ea typeface="+mn-ea"/>
                <a:cs typeface="+mn-cs"/>
              </a:rPr>
              <a:t>.  We look forward to continuing to serve you as data users and expanding your access to critical data. Thank you.</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13</a:t>
            </a:fld>
            <a:endParaRPr lang="en-US"/>
          </a:p>
        </p:txBody>
      </p:sp>
    </p:spTree>
    <p:extLst>
      <p:ext uri="{BB962C8B-B14F-4D97-AF65-F5344CB8AC3E}">
        <p14:creationId xmlns:p14="http://schemas.microsoft.com/office/powerpoint/2010/main" val="88334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half a century later, we’re ramping up for our first-ever digital census in 2020. Innovations in data science are allowing us to be smarter and more efficient than ever before. Through the smart use of technology, we can save up to $5.2 billion, compared to repeating the design of the 2010 Census.</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2</a:t>
            </a:fld>
            <a:endParaRPr lang="en-US"/>
          </a:p>
        </p:txBody>
      </p:sp>
    </p:spTree>
    <p:extLst>
      <p:ext uri="{BB962C8B-B14F-4D97-AF65-F5344CB8AC3E}">
        <p14:creationId xmlns:p14="http://schemas.microsoft.com/office/powerpoint/2010/main" val="3750336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data from the decennial census is extremely important; not only does, it also provides the population benchmark for nearly every other U.S. survey. But the decennial census is not the only source of data that we provide. The Census Bureau conducts more than 130 surveys every year, including the nation’s largest household survey – the American Community Survey.</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gather and disseminate a wealth of statistics on population and demography, down to the neighborhood level.</a:t>
            </a:r>
            <a:r>
              <a:rPr lang="en-US" sz="1200" kern="1200" baseline="0" dirty="0" smtClean="0">
                <a:solidFill>
                  <a:schemeClr val="tx1"/>
                </a:solidFill>
                <a:effectLst/>
                <a:latin typeface="+mn-lt"/>
                <a:ea typeface="+mn-ea"/>
                <a:cs typeface="+mn-cs"/>
              </a:rPr>
              <a:t> If you want information on </a:t>
            </a:r>
            <a:r>
              <a:rPr lang="en-US" sz="1200" kern="1200" dirty="0" smtClean="0">
                <a:solidFill>
                  <a:schemeClr val="tx1"/>
                </a:solidFill>
                <a:effectLst/>
                <a:latin typeface="+mn-lt"/>
                <a:ea typeface="+mn-ea"/>
                <a:cs typeface="+mn-cs"/>
              </a:rPr>
              <a:t> families and living arrangements, education, income, poverty, or health insurance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we have it.</a:t>
            </a:r>
            <a:r>
              <a:rPr lang="en-US" sz="1200" kern="1200" baseline="0" dirty="0" smtClean="0">
                <a:solidFill>
                  <a:schemeClr val="tx1"/>
                </a:solidFill>
                <a:effectLst/>
                <a:latin typeface="+mn-lt"/>
                <a:ea typeface="+mn-ea"/>
                <a:cs typeface="+mn-cs"/>
              </a:rPr>
              <a:t> We have statistics on employment and housing characteristics. We release quarterly and annual key economic indicators. We have economic data from international trade statistics to county business patterns. We have data on public sector finances, and huge resources on geography.</a:t>
            </a:r>
            <a:endParaRPr lang="en-US" dirty="0" smtClean="0">
              <a:effectLst/>
            </a:endParaRPr>
          </a:p>
          <a:p>
            <a:r>
              <a:rPr lang="en-US" sz="1200" b="1" kern="1200" dirty="0" smtClean="0">
                <a:solidFill>
                  <a:schemeClr val="tx1"/>
                </a:solidFill>
                <a:effectLst/>
                <a:latin typeface="+mn-lt"/>
                <a:ea typeface="+mn-ea"/>
                <a:cs typeface="+mn-cs"/>
              </a:rPr>
              <a:t> </a:t>
            </a:r>
            <a:endParaRPr lang="en-US" b="1" dirty="0" smtClean="0">
              <a:effectLst/>
            </a:endParaRPr>
          </a:p>
          <a:p>
            <a:pPr lvl="0"/>
            <a:r>
              <a:rPr lang="en-US" sz="1200" kern="1200" dirty="0" smtClean="0">
                <a:solidFill>
                  <a:schemeClr val="tx1"/>
                </a:solidFill>
                <a:effectLst/>
                <a:latin typeface="+mn-lt"/>
                <a:ea typeface="+mn-ea"/>
                <a:cs typeface="+mn-cs"/>
              </a:rPr>
              <a:t>We have really immense digital assets, and our data users are now (rightfully) demanding that we provide them in API format, to use in apps and data analysis projects using R and Python.  </a:t>
            </a:r>
            <a:endParaRPr lang="en-US" dirty="0" smtClean="0">
              <a:effectLst/>
            </a:endParaRPr>
          </a:p>
          <a:p>
            <a:r>
              <a:rPr lang="en-US" sz="1200" kern="1200" dirty="0" smtClean="0">
                <a:solidFill>
                  <a:schemeClr val="tx1"/>
                </a:solidFill>
                <a:effectLst/>
                <a:latin typeface="+mn-lt"/>
                <a:ea typeface="+mn-ea"/>
                <a:cs typeface="+mn-cs"/>
              </a:rPr>
              <a:t> </a:t>
            </a:r>
            <a:endParaRPr lang="en-US" dirty="0" smtClean="0">
              <a:effectLst/>
            </a:endParaRPr>
          </a:p>
          <a:p>
            <a:pPr lvl="0"/>
            <a:r>
              <a:rPr lang="en-US" sz="1200" kern="1200" dirty="0" smtClean="0">
                <a:solidFill>
                  <a:schemeClr val="tx1"/>
                </a:solidFill>
                <a:effectLst/>
                <a:latin typeface="+mn-lt"/>
                <a:ea typeface="+mn-ea"/>
                <a:cs typeface="+mn-cs"/>
              </a:rPr>
              <a:t>Today, I’m going to share our vision for the new Census Bureau, with some exciting initiatives we are driving with Open Data, Open-Source, and Agile – to deliver increasingly more value to the public while at the same time hitting our projected savings goals.</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3</a:t>
            </a:fld>
            <a:endParaRPr lang="en-US"/>
          </a:p>
        </p:txBody>
      </p:sp>
    </p:spTree>
    <p:extLst>
      <p:ext uri="{BB962C8B-B14F-4D97-AF65-F5344CB8AC3E}">
        <p14:creationId xmlns:p14="http://schemas.microsoft.com/office/powerpoint/2010/main" val="375033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effectLst/>
              </a:rPr>
              <a:t>I’ll start by introducing you to our first open-source project: the City Software Development Kit. This is a toolbox whose sole purpose is to help civic hackers build apps in less time, using local and federal open data. You can use it to build social good apps, or even bootstrap a new company. Our friends in the European Union pioneered the </a:t>
            </a:r>
            <a:r>
              <a:rPr lang="en-US" dirty="0" err="1" smtClean="0">
                <a:effectLst/>
              </a:rPr>
              <a:t>CitySDK</a:t>
            </a:r>
            <a:r>
              <a:rPr lang="en-US" dirty="0" smtClean="0">
                <a:effectLst/>
              </a:rPr>
              <a:t> concept, and its potential to save governments money and deliver value to citizen is enormous. So we decided to build it for the U.S. using an Agile approach, building it all in the open on </a:t>
            </a:r>
            <a:r>
              <a:rPr lang="en-US" dirty="0" err="1" smtClean="0">
                <a:effectLst/>
              </a:rPr>
              <a:t>Github</a:t>
            </a:r>
            <a:r>
              <a:rPr lang="en-US" dirty="0" smtClean="0">
                <a:effectLst/>
              </a:rPr>
              <a:t>. The Census Bureau is leading the charge for this effort, with help from the Presidential Innovation Fellows.</a:t>
            </a:r>
          </a:p>
          <a:p>
            <a:r>
              <a:rPr lang="en-US" dirty="0" smtClean="0">
                <a:effectLst/>
              </a:rPr>
              <a:t> </a:t>
            </a:r>
          </a:p>
          <a:p>
            <a:pPr lvl="0"/>
            <a:r>
              <a:rPr lang="en-US" dirty="0" err="1" smtClean="0">
                <a:effectLst/>
              </a:rPr>
              <a:t>CitySDK</a:t>
            </a:r>
            <a:r>
              <a:rPr lang="en-US" dirty="0" smtClean="0">
                <a:effectLst/>
              </a:rPr>
              <a:t> is also helping Census bring the voice of the developer as close to the organization as possible. Whether it’s the Agile development process and publically available </a:t>
            </a:r>
            <a:r>
              <a:rPr lang="en-US" dirty="0" err="1" smtClean="0">
                <a:effectLst/>
              </a:rPr>
              <a:t>scrumboards</a:t>
            </a:r>
            <a:r>
              <a:rPr lang="en-US" dirty="0" smtClean="0">
                <a:effectLst/>
              </a:rPr>
              <a:t>, or Open-source code that is pushed to the </a:t>
            </a:r>
            <a:r>
              <a:rPr lang="en-US" dirty="0" err="1" smtClean="0">
                <a:effectLst/>
              </a:rPr>
              <a:t>Github</a:t>
            </a:r>
            <a:r>
              <a:rPr lang="en-US" dirty="0" smtClean="0">
                <a:effectLst/>
              </a:rPr>
              <a:t> repo on a regular cadence –  the </a:t>
            </a:r>
            <a:r>
              <a:rPr lang="en-US" dirty="0" err="1" smtClean="0">
                <a:effectLst/>
              </a:rPr>
              <a:t>CitySDK</a:t>
            </a:r>
            <a:r>
              <a:rPr lang="en-US" dirty="0" smtClean="0">
                <a:effectLst/>
              </a:rPr>
              <a:t> dev team takes best practices from industry to improve the usability and access of government data.</a:t>
            </a:r>
          </a:p>
          <a:p>
            <a:r>
              <a:rPr lang="en-US" dirty="0" smtClean="0">
                <a:effectLst/>
              </a:rPr>
              <a:t> </a:t>
            </a:r>
          </a:p>
          <a:p>
            <a:pPr lvl="0"/>
            <a:r>
              <a:rPr lang="en-US" dirty="0" err="1" smtClean="0">
                <a:effectLst/>
              </a:rPr>
              <a:t>CitySDK</a:t>
            </a:r>
            <a:r>
              <a:rPr lang="en-US" dirty="0" smtClean="0">
                <a:effectLst/>
              </a:rPr>
              <a:t> is a </a:t>
            </a:r>
            <a:r>
              <a:rPr lang="en-US" dirty="0" err="1" smtClean="0">
                <a:effectLst/>
              </a:rPr>
              <a:t>Javascript</a:t>
            </a:r>
            <a:r>
              <a:rPr lang="en-US" dirty="0" smtClean="0">
                <a:effectLst/>
              </a:rPr>
              <a:t> toolbox that sits on top of the Census public APIs and other datasets, and provides access to geographic, population, demographic, and economic datasets. It’s completely open for anyone to build a module. Local and federal datasets are combined through a common interface that can be used to call multiple datasets. For example, data from the U.S. Department of Housing and Urban Development can be easily stitched together with local data from your city’s open data portal, with the </a:t>
            </a:r>
            <a:r>
              <a:rPr lang="en-US" dirty="0" err="1" smtClean="0">
                <a:effectLst/>
              </a:rPr>
              <a:t>CitySDK</a:t>
            </a:r>
            <a:r>
              <a:rPr lang="en-US" dirty="0" smtClean="0">
                <a:effectLst/>
              </a:rPr>
              <a:t> using geography as a common dimension. In the future, additional programming languages may be supported based on developer feedback.</a:t>
            </a:r>
          </a:p>
          <a:p>
            <a:r>
              <a:rPr lang="en-US" dirty="0" smtClean="0">
                <a:effectLst/>
              </a:rPr>
              <a:t> </a:t>
            </a:r>
          </a:p>
          <a:p>
            <a:pPr lvl="0"/>
            <a:r>
              <a:rPr lang="en-US" dirty="0" smtClean="0">
                <a:effectLst/>
              </a:rPr>
              <a:t>The core of </a:t>
            </a:r>
            <a:r>
              <a:rPr lang="en-US" dirty="0" err="1" smtClean="0">
                <a:effectLst/>
              </a:rPr>
              <a:t>CitySDK</a:t>
            </a:r>
            <a:r>
              <a:rPr lang="en-US" dirty="0" smtClean="0">
                <a:effectLst/>
              </a:rPr>
              <a:t> is data that can be accessed programmatically (via an API) to solve a vertical use-case. There has been a trend in recent years for cities to open their data assets, and this isn’t limited to large urban centers: Asheville, Albuquerque, and Salt Lake City all make an appearance in the Top 15 rankings. On the federal side of things, agencies have made significant inroads in opening up data and publishing APIs as well, as required under the 2013 Federal Open Data policy.</a:t>
            </a:r>
          </a:p>
          <a:p>
            <a:r>
              <a:rPr lang="en-US" dirty="0" smtClean="0">
                <a:effectLst/>
              </a:rPr>
              <a:t> </a:t>
            </a:r>
          </a:p>
          <a:p>
            <a:pPr lvl="0"/>
            <a:r>
              <a:rPr lang="en-US" dirty="0" smtClean="0">
                <a:effectLst/>
              </a:rPr>
              <a:t>The obvious benefit of Open Data for citizens is a more transparent government. But a powerful aspect is the possibility of using data assets to build social good applications and even for-profit companies. This empowers an entire community of software developers, designers, and makers with technical skills to “scrub in” and build apps that help improve their community. </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4</a:t>
            </a:fld>
            <a:endParaRPr lang="en-US"/>
          </a:p>
        </p:txBody>
      </p:sp>
    </p:spTree>
    <p:extLst>
      <p:ext uri="{BB962C8B-B14F-4D97-AF65-F5344CB8AC3E}">
        <p14:creationId xmlns:p14="http://schemas.microsoft.com/office/powerpoint/2010/main" val="3433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81100" y="696913"/>
            <a:ext cx="4649788"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lvl="0"/>
            <a:r>
              <a:rPr lang="en-US" sz="1200" kern="1200" dirty="0" smtClean="0">
                <a:solidFill>
                  <a:schemeClr val="tx1"/>
                </a:solidFill>
                <a:effectLst/>
                <a:latin typeface="+mn-lt"/>
                <a:ea typeface="+mn-ea"/>
                <a:cs typeface="+mn-cs"/>
              </a:rPr>
              <a:t>An example of cutting-edge confidentiality protection is the LEHD Program in the Census Bureau’s Center for Economic Studies. The program brings together administrative, census, and survey data on workers and firms and 3 detailed, public-use data products on jobs and the workforce in the United States, covering more than 140 million jobs.</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One of these data products – LODES, which currently spans 2002-2014 – describes jobs by workplace, residence, and commute flows at detailed geographies for different segments of the workforce. LODES allows users to answers questions such as, “Where do young workers who are employed within 1 mile of this transit hub commute from?” or “What share of service workers both live and work in the city?” Depicted here, is a heat map produced from the LODES online web tool, </a:t>
            </a:r>
            <a:r>
              <a:rPr lang="en-US" sz="1200" kern="1200" dirty="0" err="1" smtClean="0">
                <a:solidFill>
                  <a:schemeClr val="tx1"/>
                </a:solidFill>
                <a:effectLst/>
                <a:latin typeface="+mn-lt"/>
                <a:ea typeface="+mn-ea"/>
                <a:cs typeface="+mn-cs"/>
              </a:rPr>
              <a:t>OnTheMap</a:t>
            </a:r>
            <a:r>
              <a:rPr lang="en-US" sz="1200" kern="1200" dirty="0" smtClean="0">
                <a:solidFill>
                  <a:schemeClr val="tx1"/>
                </a:solidFill>
                <a:effectLst/>
                <a:latin typeface="+mn-lt"/>
                <a:ea typeface="+mn-ea"/>
                <a:cs typeface="+mn-cs"/>
              </a:rPr>
              <a:t>. The blue shading represents where workers live who hold jobs in Blacksburg, VA, which is outlined in yellow.</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To protect the confidentiality of both workers and firms in this dataset, the Census Bureau uses two separate protection mechanisms: noise infusion and synthetic data. Neither method requires cell suppression. Employment counts in establishments are protected by adding noise, whereas the residential locations of workers are protected by drawing a synthetic residence from a conditional distribution of residences, whose domain includes the entire United States.</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synthetic data mechanism is the first provably private method used in a major statistical data product and is the result of an ongoing collaboration between economists, statisticians, and computer scientists. Current research is focused on understanding the privacy-utility tradeoffs inherent in statistical disclosure limitation and designing methods that improve data quality for users while still providing confidentiality protection.</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Other examples of synthetic data methods that are now being used at the Census Bureau are:</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SIPP Synthetic Beta, which integrates person-level micro-data from a household survey with administrative tax and benefit data. It also synthesizes all variables to protect confidentiality while preserving the underlying covariate relationships.</a:t>
            </a:r>
            <a:endParaRPr lang="en-US" sz="1100" kern="1200" dirty="0" smtClean="0">
              <a:solidFill>
                <a:schemeClr val="tx1"/>
              </a:solidFill>
              <a:effectLst/>
              <a:latin typeface="+mn-lt"/>
              <a:ea typeface="+mn-ea"/>
              <a:cs typeface="+mn-cs"/>
            </a:endParaRPr>
          </a:p>
          <a:p>
            <a:pPr lvl="1"/>
            <a:r>
              <a:rPr lang="en-US" sz="1200" kern="1200" dirty="0" err="1" smtClean="0">
                <a:solidFill>
                  <a:schemeClr val="tx1"/>
                </a:solidFill>
                <a:effectLst/>
                <a:latin typeface="+mn-lt"/>
                <a:ea typeface="+mn-ea"/>
                <a:cs typeface="+mn-cs"/>
              </a:rPr>
              <a:t>SynLBD</a:t>
            </a:r>
            <a:r>
              <a:rPr lang="en-US" sz="1200" kern="1200" dirty="0" smtClean="0">
                <a:solidFill>
                  <a:schemeClr val="tx1"/>
                </a:solidFill>
                <a:effectLst/>
                <a:latin typeface="+mn-lt"/>
                <a:ea typeface="+mn-ea"/>
                <a:cs typeface="+mn-cs"/>
              </a:rPr>
              <a:t> is a synthetic longitudinal business microdata product that protects highly skewed payroll and employment data</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Finally, the ACS Group Quarters Small Area Estimation provides synthetic interviews for not-in-sample GQ facilities.</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March, the federal government launched the Open Opportunity Project. This is an exciting public-private collaboration to help cities and local governments use new, curated, open data to account for how they use Federal housing dollars. It represents a new way that the Federal government is teaming up with local leaders, technologists, non-profits and community members to leverage data to expand access to opportunity and fair housing across the country.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curated data set lets you navigate a wealth of information on access to jobs, transit and schools with information from American Community Survey data and other Census Bureau sources. Armed with this data on neighborhood-level opportunities and challenges, communities can expand access to opportunity for their members. </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6</a:t>
            </a:fld>
            <a:endParaRPr lang="en-US"/>
          </a:p>
        </p:txBody>
      </p:sp>
    </p:spTree>
    <p:extLst>
      <p:ext uri="{BB962C8B-B14F-4D97-AF65-F5344CB8AC3E}">
        <p14:creationId xmlns:p14="http://schemas.microsoft.com/office/powerpoint/2010/main" val="1282961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As part of the project, in January the government brought together eight cities and a dozen private sector and non-profit software development teams to use Open Opportunity Data.. Some of the participants included developers from Zillow, </a:t>
            </a:r>
            <a:r>
              <a:rPr lang="en-US" sz="1200" kern="1200" dirty="0" err="1" smtClean="0">
                <a:solidFill>
                  <a:schemeClr val="tx1"/>
                </a:solidFill>
                <a:effectLst/>
                <a:latin typeface="+mn-lt"/>
                <a:ea typeface="+mn-ea"/>
                <a:cs typeface="+mn-cs"/>
              </a:rPr>
              <a:t>Redfin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Socrata</a:t>
            </a:r>
            <a:r>
              <a:rPr lang="en-US" sz="1200" kern="1200" dirty="0" smtClean="0">
                <a:solidFill>
                  <a:schemeClr val="tx1"/>
                </a:solidFill>
                <a:effectLst/>
                <a:latin typeface="+mn-lt"/>
                <a:ea typeface="+mn-ea"/>
                <a:cs typeface="+mn-cs"/>
              </a:rPr>
              <a:t>; experts from the Urban Institute and Ford Foundation; and local data leads from New Orleans, Baltimore and Philadelphia. We helped these power data users add new capabilities that empower communities to increase opportunity through user-friendly digital tools The tools they came up with visualize everything from school test scores to community health outcomes to median commute times.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All of this information is now at your fingertips at </a:t>
            </a:r>
            <a:r>
              <a:rPr lang="en-US" sz="1200" u="none" strike="noStrike" kern="1200" dirty="0" smtClean="0">
                <a:solidFill>
                  <a:schemeClr val="tx1"/>
                </a:solidFill>
                <a:effectLst/>
                <a:latin typeface="+mn-lt"/>
                <a:ea typeface="+mn-ea"/>
                <a:cs typeface="+mn-cs"/>
                <a:hlinkClick r:id="rId3"/>
              </a:rPr>
              <a:t>opportunity.census.gov</a:t>
            </a:r>
            <a:r>
              <a:rPr lang="en-US" sz="1200" kern="1200" dirty="0" smtClean="0">
                <a:solidFill>
                  <a:schemeClr val="tx1"/>
                </a:solidFill>
                <a:effectLst/>
                <a:latin typeface="+mn-lt"/>
                <a:ea typeface="+mn-ea"/>
                <a:cs typeface="+mn-cs"/>
              </a:rPr>
              <a:t>. This platform links to Open Opportunity digital tools and provides clear pathways for you to access the data, build new tools, and connect with others through a community of practice. It’s an interactive site that invites software developers, data users, community leaders, and local governments to learn, connect and build.</a:t>
            </a:r>
          </a:p>
        </p:txBody>
      </p:sp>
      <p:sp>
        <p:nvSpPr>
          <p:cNvPr id="4" name="Slide Number Placeholder 3"/>
          <p:cNvSpPr>
            <a:spLocks noGrp="1"/>
          </p:cNvSpPr>
          <p:nvPr>
            <p:ph type="sldNum" sz="quarter" idx="10"/>
          </p:nvPr>
        </p:nvSpPr>
        <p:spPr/>
        <p:txBody>
          <a:bodyPr/>
          <a:lstStyle/>
          <a:p>
            <a:fld id="{DB8F2B23-871D-44B6-8281-514560F77715}" type="slidenum">
              <a:rPr lang="en-US" smtClean="0"/>
              <a:t>7</a:t>
            </a:fld>
            <a:endParaRPr lang="en-US"/>
          </a:p>
        </p:txBody>
      </p:sp>
    </p:spTree>
    <p:extLst>
      <p:ext uri="{BB962C8B-B14F-4D97-AF65-F5344CB8AC3E}">
        <p14:creationId xmlns:p14="http://schemas.microsoft.com/office/powerpoint/2010/main" val="88334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Another recent project that we’ve undertaken (with the Commerce Data Service and the Presidential Innovation Fellows) focuses on data that illuminates issues around income gaps and income inequality. We want to give stakeholders easy and convenient access to this data in order to facilitate a robust and informed discussion, and to build solutions.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The Census Bureau produces Public Use Microdata Sample (PUMS) data from the American Community Survey that provides detailed, aggregated information on individual people and housing units. This spring, we announced the Alpha release of MIDAAS (Making Income Data Accessible As a Service). MIDAAS is an API, website, and developer toolkit that enables you to explore income data from Census – and, soon, from the Bureau of Labor Statistics – in an intuitive manner. By opened up these new datasets as APIs, we allow easier access for researchers and the ability to create compelling visualizations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Our goal is to help Americans better understand the complicated and complex issues surrounding income distribution in America. In addition, we hope to accelerate developers’ ability to integrate government data into their projects. In the spirit of openness and transparency, we’re doing development and collaborating on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8</a:t>
            </a:fld>
            <a:endParaRPr lang="en-US"/>
          </a:p>
        </p:txBody>
      </p:sp>
    </p:spTree>
    <p:extLst>
      <p:ext uri="{BB962C8B-B14F-4D97-AF65-F5344CB8AC3E}">
        <p14:creationId xmlns:p14="http://schemas.microsoft.com/office/powerpoint/2010/main" val="88334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February, we collaborated on a Celebrating Cities Hackathon with Uber, the U.S. Department of Transportation, and others. The hackathon focused on ways that the public and private sector could work together to help travelers complete the “last mile” of their journeys. Nine teams designed solutions to help local residents better connect to their cities using data from the Census Bureau, the Department of Transportation, and the Department of Housing and Urban Development.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The teams used Census data from the American Community Survey and Longitudinal Employer-Household Data (LEHD) was key. LEHD is a jobs frame that pulls from state data and federal workers. Census economists and computer scientists collaborated to create LEHD origin-destination employment statistics that covers 135 million jobs. They tabulated counts of jobs by workplace, residence, and job and worker characteristics (that is, industry, earnings, age and educational attainment).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is an incredibly rich data source that’s made possible through the use of synthetic data. With synthetic data, we’re able to provide detailed and accurate data while still protecting the confidentiality of our respondents. Some of the features we’ve introduced include drawing residences from a conditional distribution whose domain includes the entire U.S., and adding noise to the distribution to protect individual data. We also avoid cell suppression, although this can lead to less accuracy for smaller flows. We’re continuing to research on how we can improve and innovate with synthetic methods.</a:t>
            </a:r>
          </a:p>
          <a:p>
            <a:endParaRPr lang="en-US" dirty="0"/>
          </a:p>
        </p:txBody>
      </p:sp>
      <p:sp>
        <p:nvSpPr>
          <p:cNvPr id="4" name="Slide Number Placeholder 3"/>
          <p:cNvSpPr>
            <a:spLocks noGrp="1"/>
          </p:cNvSpPr>
          <p:nvPr>
            <p:ph type="sldNum" sz="quarter" idx="10"/>
          </p:nvPr>
        </p:nvSpPr>
        <p:spPr/>
        <p:txBody>
          <a:bodyPr/>
          <a:lstStyle/>
          <a:p>
            <a:fld id="{DB8F2B23-871D-44B6-8281-514560F77715}" type="slidenum">
              <a:rPr lang="en-US" smtClean="0"/>
              <a:t>9</a:t>
            </a:fld>
            <a:endParaRPr lang="en-US"/>
          </a:p>
        </p:txBody>
      </p:sp>
    </p:spTree>
    <p:extLst>
      <p:ext uri="{BB962C8B-B14F-4D97-AF65-F5344CB8AC3E}">
        <p14:creationId xmlns:p14="http://schemas.microsoft.com/office/powerpoint/2010/main" val="88334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3497783" y="6356352"/>
            <a:ext cx="2133600"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0249580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19346203"/>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9528" y="64949"/>
            <a:ext cx="9121775" cy="92565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5"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2399539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152403" y="152400"/>
            <a:ext cx="9121775" cy="7318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21419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152403" y="152400"/>
            <a:ext cx="9121775" cy="7318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92926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152403" y="152400"/>
            <a:ext cx="9121775" cy="7318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62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8" name="Shape 8"/>
          <p:cNvSpPr>
            <a:spLocks noGrp="1"/>
          </p:cNvSpPr>
          <p:nvPr>
            <p:ph type="title"/>
          </p:nvPr>
        </p:nvSpPr>
        <p:spPr>
          <a:xfrm>
            <a:off x="892969" y="2268141"/>
            <a:ext cx="7358063" cy="2321719"/>
          </a:xfrm>
          <a:prstGeom prst="rect">
            <a:avLst/>
          </a:prstGeom>
        </p:spPr>
        <p:txBody>
          <a:bodyPr lIns="64291" tIns="32146" rIns="64291" bIns="32146" anchor="ctr"/>
          <a:lstStyle/>
          <a:p>
            <a:pPr lvl="0">
              <a:defRPr sz="1800"/>
            </a:pPr>
            <a:r>
              <a:rPr sz="5600"/>
              <a:t>Title Text</a:t>
            </a:r>
          </a:p>
        </p:txBody>
      </p:sp>
    </p:spTree>
    <p:extLst>
      <p:ext uri="{BB962C8B-B14F-4D97-AF65-F5344CB8AC3E}">
        <p14:creationId xmlns:p14="http://schemas.microsoft.com/office/powerpoint/2010/main" val="2785087358"/>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1" name="Group 10"/>
          <p:cNvGrpSpPr/>
          <p:nvPr userDrawn="1"/>
        </p:nvGrpSpPr>
        <p:grpSpPr>
          <a:xfrm>
            <a:off x="2826668" y="1261434"/>
            <a:ext cx="5986370" cy="4390524"/>
            <a:chOff x="2826668" y="1261433"/>
            <a:chExt cx="5986370" cy="4390524"/>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3"/>
              <a:ext cx="5986370" cy="4390524"/>
            </a:xfrm>
            <a:prstGeom prst="rect">
              <a:avLst/>
            </a:prstGeom>
          </p:spPr>
        </p:pic>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9592" b="33294"/>
            <a:stretch/>
          </p:blipFill>
          <p:spPr>
            <a:xfrm>
              <a:off x="8073515" y="4696465"/>
              <a:ext cx="142493" cy="137685"/>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8000" b="32741"/>
            <a:stretch/>
          </p:blipFill>
          <p:spPr>
            <a:xfrm>
              <a:off x="7827492" y="4669199"/>
              <a:ext cx="237804" cy="161964"/>
            </a:xfrm>
            <a:prstGeom prst="rect">
              <a:avLst/>
            </a:prstGeom>
          </p:spPr>
        </p:pic>
      </p:grpSp>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10" name="Picture 9"/>
          <p:cNvPicPr>
            <a:picLocks noChangeAspect="1"/>
          </p:cNvPicPr>
          <p:nvPr userDrawn="1"/>
        </p:nvPicPr>
        <p:blipFill>
          <a:blip r:embed="rId3"/>
          <a:stretch>
            <a:fillRect/>
          </a:stretch>
        </p:blipFill>
        <p:spPr>
          <a:xfrm>
            <a:off x="140758" y="4580556"/>
            <a:ext cx="5846571" cy="1255885"/>
          </a:xfrm>
          <a:prstGeom prst="rect">
            <a:avLst/>
          </a:prstGeom>
        </p:spPr>
      </p:pic>
      <p:grpSp>
        <p:nvGrpSpPr>
          <p:cNvPr id="15" name="Group 14"/>
          <p:cNvGrpSpPr/>
          <p:nvPr userDrawn="1"/>
        </p:nvGrpSpPr>
        <p:grpSpPr>
          <a:xfrm>
            <a:off x="457200" y="134427"/>
            <a:ext cx="8686800" cy="744007"/>
            <a:chOff x="457200" y="134426"/>
            <a:chExt cx="8686800" cy="744007"/>
          </a:xfrm>
        </p:grpSpPr>
        <p:grpSp>
          <p:nvGrpSpPr>
            <p:cNvPr id="16" name="Group 15"/>
            <p:cNvGrpSpPr/>
            <p:nvPr userDrawn="1"/>
          </p:nvGrpSpPr>
          <p:grpSpPr>
            <a:xfrm>
              <a:off x="459321" y="134426"/>
              <a:ext cx="2183716" cy="635721"/>
              <a:chOff x="459321" y="5788818"/>
              <a:chExt cx="2183716" cy="635721"/>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20" name="Freeform 19"/>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srgbClr val="FFFFFF"/>
                  </a:solidFill>
                </a:endParaRPr>
              </a:p>
            </p:txBody>
          </p:sp>
        </p:grpSp>
        <p:cxnSp>
          <p:nvCxnSpPr>
            <p:cNvPr id="17" name="Straight Connector 16"/>
            <p:cNvCxnSpPr/>
            <p:nvPr userDrawn="1"/>
          </p:nvCxnSpPr>
          <p:spPr>
            <a:xfrm>
              <a:off x="457200" y="878433"/>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descr="Acc_StratLine_Wht_RGB.png"/>
            <p:cNvPicPr>
              <a:picLocks noChangeAspect="1"/>
            </p:cNvPicPr>
            <p:nvPr userDrawn="1"/>
          </p:nvPicPr>
          <p:blipFill>
            <a:blip r:embed="rId5" cstate="print">
              <a:lum bright="-100000"/>
              <a:extLst>
                <a:ext uri="{28A0092B-C50C-407E-A947-70E740481C1C}">
                  <a14:useLocalDpi xmlns:a14="http://schemas.microsoft.com/office/drawing/2010/main" val="0"/>
                </a:ext>
              </a:extLst>
            </a:blip>
            <a:stretch>
              <a:fillRect/>
            </a:stretch>
          </p:blipFill>
          <p:spPr>
            <a:xfrm>
              <a:off x="4992942" y="592201"/>
              <a:ext cx="3739896" cy="224169"/>
            </a:xfrm>
            <a:prstGeom prst="rect">
              <a:avLst/>
            </a:prstGeom>
          </p:spPr>
        </p:pic>
      </p:grpSp>
    </p:spTree>
    <p:extLst>
      <p:ext uri="{BB962C8B-B14F-4D97-AF65-F5344CB8AC3E}">
        <p14:creationId xmlns:p14="http://schemas.microsoft.com/office/powerpoint/2010/main" val="25863740"/>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4"/>
            <a:ext cx="5986370" cy="439052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69" y="108859"/>
            <a:ext cx="9144000" cy="968092"/>
          </a:xfrm>
          <a:prstGeom prst="rect">
            <a:avLst/>
          </a:prstGeom>
        </p:spPr>
      </p:pic>
      <p:pic>
        <p:nvPicPr>
          <p:cNvPr id="10" name="Picture 9"/>
          <p:cNvPicPr>
            <a:picLocks noChangeAspect="1"/>
          </p:cNvPicPr>
          <p:nvPr userDrawn="1"/>
        </p:nvPicPr>
        <p:blipFill>
          <a:blip r:embed="rId4"/>
          <a:stretch>
            <a:fillRect/>
          </a:stretch>
        </p:blipFill>
        <p:spPr>
          <a:xfrm>
            <a:off x="140758" y="4580556"/>
            <a:ext cx="5846571" cy="1255885"/>
          </a:xfrm>
          <a:prstGeom prst="rect">
            <a:avLst/>
          </a:prstGeom>
        </p:spPr>
      </p:pic>
    </p:spTree>
    <p:extLst>
      <p:ext uri="{BB962C8B-B14F-4D97-AF65-F5344CB8AC3E}">
        <p14:creationId xmlns:p14="http://schemas.microsoft.com/office/powerpoint/2010/main" val="14246531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6522B9A7-F4B7-4ACB-AF10-6234AB2B963A}"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9021762" cy="457200"/>
          </a:xfrm>
          <a:prstGeom prst="rect">
            <a:avLst/>
          </a:prstGeom>
        </p:spPr>
        <p:txBody>
          <a:bodyPr/>
          <a:lstStyle>
            <a:lvl1pPr>
              <a:defRPr/>
            </a:lvl1pPr>
          </a:lstStyle>
          <a:p>
            <a:pPr fontAlgn="base">
              <a:spcBef>
                <a:spcPct val="0"/>
              </a:spcBef>
              <a:spcAft>
                <a:spcPct val="0"/>
              </a:spcAft>
              <a:defRPr/>
            </a:pPr>
            <a:endParaRPr lang="en-US" dirty="0">
              <a:solidFill>
                <a:srgbClr val="000000"/>
              </a:solidFill>
            </a:endParaRPr>
          </a:p>
        </p:txBody>
      </p:sp>
      <p:sp>
        <p:nvSpPr>
          <p:cNvPr id="6" name="Title 5"/>
          <p:cNvSpPr>
            <a:spLocks noGrp="1"/>
          </p:cNvSpPr>
          <p:nvPr>
            <p:ph type="title"/>
          </p:nvPr>
        </p:nvSpPr>
        <p:spPr>
          <a:xfrm>
            <a:off x="196516" y="914401"/>
            <a:ext cx="7886700" cy="1325563"/>
          </a:xfrm>
          <a:prstGeom prst="rect">
            <a:avLst/>
          </a:prstGeom>
        </p:spPr>
        <p:txBody>
          <a:bodyPr/>
          <a:lstStyle>
            <a:lvl1pPr>
              <a:defRPr sz="2800"/>
            </a:lvl1pPr>
          </a:lstStyle>
          <a:p>
            <a:r>
              <a:rPr lang="en-US" smtClean="0"/>
              <a:t>Click to edit Master title style</a:t>
            </a:r>
            <a:endParaRPr lang="en-US"/>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202757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4B98CE19-D74B-4F1F-8894-31BC1C13F5FF}"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61618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9528" y="64949"/>
            <a:ext cx="9121775" cy="92565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5"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0353184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25500" y="1893889"/>
            <a:ext cx="3944938"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22840" y="1893889"/>
            <a:ext cx="3946525"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BF29652F-498B-42B8-B0AE-A509CB63374F}"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354682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E74A7791-4AA7-41C2-BC23-95F18AFD9F6B}" type="slidenum">
              <a:rPr lang="en-US">
                <a:solidFill>
                  <a:srgbClr val="000000"/>
                </a:solidFill>
              </a:rPr>
              <a:pPr>
                <a:defRPr/>
              </a:pPr>
              <a:t>‹#›</a:t>
            </a:fld>
            <a:endParaRPr lang="en-US" dirty="0">
              <a:solidFill>
                <a:srgbClr val="000000"/>
              </a:solidFill>
            </a:endParaRPr>
          </a:p>
        </p:txBody>
      </p:sp>
      <p:sp>
        <p:nvSpPr>
          <p:cNvPr id="8"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18295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F3DA63A2-6865-455A-AF37-0DBC4B68B20F}" type="slidenum">
              <a:rPr lang="en-US">
                <a:solidFill>
                  <a:srgbClr val="000000"/>
                </a:solidFill>
              </a:rPr>
              <a:pPr>
                <a:defRPr/>
              </a:pPr>
              <a:t>‹#›</a:t>
            </a:fld>
            <a:endParaRPr lang="en-US" dirty="0">
              <a:solidFill>
                <a:srgbClr val="000000"/>
              </a:solidFill>
            </a:endParaRPr>
          </a:p>
        </p:txBody>
      </p:sp>
      <p:sp>
        <p:nvSpPr>
          <p:cNvPr id="4"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950234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Text Box 117"/>
          <p:cNvSpPr txBox="1">
            <a:spLocks noChangeArrowheads="1"/>
          </p:cNvSpPr>
          <p:nvPr userDrawn="1"/>
        </p:nvSpPr>
        <p:spPr bwMode="auto">
          <a:xfrm>
            <a:off x="2" y="1"/>
            <a:ext cx="3942085" cy="220563"/>
          </a:xfrm>
          <a:prstGeom prst="rect">
            <a:avLst/>
          </a:prstGeom>
          <a:noFill/>
          <a:ln w="9525">
            <a:noFill/>
            <a:miter lim="800000"/>
            <a:headEnd/>
            <a:tailEnd/>
          </a:ln>
          <a:effectLst/>
        </p:spPr>
        <p:txBody>
          <a:bodyPr wrap="none" lIns="91430" tIns="45715" rIns="91430" bIns="45715">
            <a:spAutoFit/>
          </a:bodyPr>
          <a:lstStyle/>
          <a:p>
            <a:pPr eaLnBrk="0" fontAlgn="base" hangingPunct="0">
              <a:lnSpc>
                <a:spcPct val="80000"/>
              </a:lnSpc>
              <a:spcBef>
                <a:spcPct val="0"/>
              </a:spcBef>
              <a:spcAft>
                <a:spcPct val="0"/>
              </a:spcAft>
              <a:defRPr/>
            </a:pPr>
            <a:r>
              <a:rPr lang="en-US" sz="1000" dirty="0">
                <a:solidFill>
                  <a:prstClr val="white"/>
                </a:solidFill>
                <a:cs typeface="Arial" pitchFamily="34" charset="0"/>
              </a:rPr>
              <a:t>Accenture Proprietary &amp; Confidential: FOR INTERNAL USE ONLY</a:t>
            </a:r>
          </a:p>
        </p:txBody>
      </p:sp>
      <p:sp>
        <p:nvSpPr>
          <p:cNvPr id="3" name="Slide Number Placeholder 6"/>
          <p:cNvSpPr>
            <a:spLocks noGrp="1"/>
          </p:cNvSpPr>
          <p:nvPr>
            <p:ph type="sldNum" sz="quarter" idx="10"/>
          </p:nvPr>
        </p:nvSpPr>
        <p:spPr>
          <a:xfrm>
            <a:off x="6172200" y="6400800"/>
            <a:ext cx="2971800" cy="457200"/>
          </a:xfrm>
          <a:prstGeom prst="rect">
            <a:avLst/>
          </a:prstGeom>
        </p:spPr>
        <p:txBody>
          <a:bodyPr vert="horz" lIns="91430" tIns="45715" rIns="91430" bIns="45715" rtlCol="0" anchor="b"/>
          <a:lstStyle>
            <a:lvl1pPr algn="r" fontAlgn="auto">
              <a:spcBef>
                <a:spcPts val="0"/>
              </a:spcBef>
              <a:spcAft>
                <a:spcPts val="0"/>
              </a:spcAft>
              <a:defRPr sz="1200">
                <a:latin typeface="+mn-lt"/>
                <a:cs typeface="+mn-cs"/>
              </a:defRPr>
            </a:lvl1pPr>
          </a:lstStyle>
          <a:p>
            <a:pPr>
              <a:defRPr/>
            </a:pPr>
            <a:fld id="{4A892E08-F227-4265-99A5-59B5081081BF}" type="slidenum">
              <a:rPr lang="en-US">
                <a:solidFill>
                  <a:prstClr val="black"/>
                </a:solidFill>
              </a:rPr>
              <a:pPr>
                <a:defRPr/>
              </a:pPr>
              <a:t>‹#›</a:t>
            </a:fld>
            <a:endParaRPr lang="en-US" dirty="0">
              <a:solidFill>
                <a:prstClr val="black"/>
              </a:solidFill>
            </a:endParaRPr>
          </a:p>
        </p:txBody>
      </p:sp>
      <p:sp>
        <p:nvSpPr>
          <p:cNvPr id="4" name="Rectangle 3"/>
          <p:cNvSpPr/>
          <p:nvPr userDrawn="1"/>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6" name="Straight Connector 5"/>
          <p:cNvCxnSpPr>
            <a:stCxn id="4" idx="1"/>
            <a:endCxn id="4" idx="3"/>
          </p:cNvCxnSpPr>
          <p:nvPr userDrawn="1"/>
        </p:nvCxnSpPr>
        <p:spPr>
          <a:xfrm>
            <a:off x="0" y="3429000"/>
            <a:ext cx="9144000"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038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32FDD0E9-5AC1-43CA-A2F0-3E9EABCA28DA}" type="slidenum">
              <a:rPr lang="en-US">
                <a:solidFill>
                  <a:srgbClr val="000000"/>
                </a:solidFill>
              </a:rPr>
              <a:pPr>
                <a:defRPr/>
              </a:pPr>
              <a:t>‹#›</a:t>
            </a:fld>
            <a:endParaRPr lang="en-US" dirty="0">
              <a:solidFill>
                <a:srgbClr val="000000"/>
              </a:solidFill>
            </a:endParaRPr>
          </a:p>
        </p:txBody>
      </p:sp>
      <p:sp>
        <p:nvSpPr>
          <p:cNvPr id="3"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805985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a:prstGeom prst="rect">
            <a:avLst/>
          </a:prstGeo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CBC3A044-0C88-4C0F-AE55-4952804815C6}"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610974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011BBC6B-E140-44A5-9683-066748DA73BD}"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9506685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25502" y="1893889"/>
            <a:ext cx="8043863" cy="41132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16E9131B-CED6-4219-9B21-41ED6D6B0DCD}"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11831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90" y="-14287"/>
            <a:ext cx="2009775" cy="60213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5500" y="-14287"/>
            <a:ext cx="5881688" cy="60213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9AACDFA3-33B4-45CF-9D13-623B2B2DB01B}"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94581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98565248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91" y="1112840"/>
            <a:ext cx="8229600" cy="4525963"/>
          </a:xfrm>
          <a:prstGeom prst="rect">
            <a:avLst/>
          </a:prstGeom>
        </p:spPr>
        <p:txBody>
          <a:bodyPr/>
          <a:lstStyle>
            <a:lvl1pPr marL="132160" indent="-132160">
              <a:tabLst/>
              <a:defRPr sz="1875">
                <a:solidFill>
                  <a:schemeClr val="tx1"/>
                </a:solidFill>
                <a:latin typeface="Arial" pitchFamily="34" charset="0"/>
                <a:cs typeface="Arial" pitchFamily="34" charset="0"/>
              </a:defRPr>
            </a:lvl1pPr>
            <a:lvl2pPr marL="346472" indent="-176213">
              <a:defRPr sz="1575">
                <a:solidFill>
                  <a:schemeClr val="tx1"/>
                </a:solidFill>
                <a:latin typeface="Arial" pitchFamily="34" charset="0"/>
                <a:cs typeface="Arial" pitchFamily="34" charset="0"/>
              </a:defRPr>
            </a:lvl2pPr>
            <a:lvl3pPr marL="515541" indent="-126206">
              <a:defRPr sz="1425">
                <a:solidFill>
                  <a:schemeClr val="tx1"/>
                </a:solidFill>
                <a:latin typeface="Arial" pitchFamily="34" charset="0"/>
                <a:cs typeface="Arial" pitchFamily="34" charset="0"/>
              </a:defRPr>
            </a:lvl3pPr>
            <a:lvl4pPr marL="728663" indent="-170260">
              <a:defRPr sz="1425">
                <a:solidFill>
                  <a:schemeClr val="tx1"/>
                </a:solidFill>
                <a:latin typeface="Arial" pitchFamily="34" charset="0"/>
                <a:cs typeface="Arial" pitchFamily="34" charset="0"/>
              </a:defRPr>
            </a:lvl4pPr>
            <a:lvl5pPr marL="940594" indent="-170260">
              <a:defRPr sz="1425">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
        <p:nvSpPr>
          <p:cNvPr id="6" name="Title 1"/>
          <p:cNvSpPr txBox="1">
            <a:spLocks/>
          </p:cNvSpPr>
          <p:nvPr userDrawn="1"/>
        </p:nvSpPr>
        <p:spPr bwMode="auto">
          <a:xfrm>
            <a:off x="152403" y="64008"/>
            <a:ext cx="9121775" cy="621792"/>
          </a:xfrm>
          <a:prstGeom prst="rect">
            <a:avLst/>
          </a:prstGeom>
          <a:noFill/>
          <a:ln w="9525">
            <a:noFill/>
            <a:miter lim="800000"/>
            <a:headEnd/>
            <a:tailEnd/>
          </a:ln>
        </p:spPr>
        <p:txBody>
          <a:bodyPr vert="horz" wrap="square" lIns="68580" tIns="34290" rIns="68580" bIns="34290" numCol="1" rtlCol="0" anchor="b"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defRPr/>
            </a:pPr>
            <a:endParaRPr lang="en-US" sz="2100" b="1" dirty="0">
              <a:solidFill>
                <a:prstClr val="black">
                  <a:lumMod val="65000"/>
                  <a:lumOff val="35000"/>
                </a:prstClr>
              </a:solidFill>
            </a:endParaRPr>
          </a:p>
        </p:txBody>
      </p:sp>
    </p:spTree>
    <p:extLst>
      <p:ext uri="{BB962C8B-B14F-4D97-AF65-F5344CB8AC3E}">
        <p14:creationId xmlns:p14="http://schemas.microsoft.com/office/powerpoint/2010/main" val="2982909343"/>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53815011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644287314"/>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916357660"/>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2371624711"/>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233773499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184262054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1" name="Group 10"/>
          <p:cNvGrpSpPr/>
          <p:nvPr userDrawn="1"/>
        </p:nvGrpSpPr>
        <p:grpSpPr>
          <a:xfrm>
            <a:off x="2826668" y="1261434"/>
            <a:ext cx="5986370" cy="4390524"/>
            <a:chOff x="2826668" y="1261433"/>
            <a:chExt cx="5986370" cy="4390524"/>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3"/>
              <a:ext cx="5986370" cy="4390524"/>
            </a:xfrm>
            <a:prstGeom prst="rect">
              <a:avLst/>
            </a:prstGeom>
          </p:spPr>
        </p:pic>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9592" b="33294"/>
            <a:stretch/>
          </p:blipFill>
          <p:spPr>
            <a:xfrm>
              <a:off x="8073515" y="4696465"/>
              <a:ext cx="142493" cy="137685"/>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8000" b="32741"/>
            <a:stretch/>
          </p:blipFill>
          <p:spPr>
            <a:xfrm>
              <a:off x="7827492" y="4669199"/>
              <a:ext cx="237804" cy="161964"/>
            </a:xfrm>
            <a:prstGeom prst="rect">
              <a:avLst/>
            </a:prstGeom>
          </p:spPr>
        </p:pic>
      </p:grpSp>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10" name="Picture 9"/>
          <p:cNvPicPr>
            <a:picLocks noChangeAspect="1"/>
          </p:cNvPicPr>
          <p:nvPr userDrawn="1"/>
        </p:nvPicPr>
        <p:blipFill>
          <a:blip r:embed="rId3"/>
          <a:stretch>
            <a:fillRect/>
          </a:stretch>
        </p:blipFill>
        <p:spPr>
          <a:xfrm>
            <a:off x="140758" y="4580556"/>
            <a:ext cx="5846571" cy="1255885"/>
          </a:xfrm>
          <a:prstGeom prst="rect">
            <a:avLst/>
          </a:prstGeom>
        </p:spPr>
      </p:pic>
      <p:grpSp>
        <p:nvGrpSpPr>
          <p:cNvPr id="15" name="Group 14"/>
          <p:cNvGrpSpPr/>
          <p:nvPr userDrawn="1"/>
        </p:nvGrpSpPr>
        <p:grpSpPr>
          <a:xfrm>
            <a:off x="457200" y="134427"/>
            <a:ext cx="8686800" cy="744007"/>
            <a:chOff x="457200" y="134426"/>
            <a:chExt cx="8686800" cy="744007"/>
          </a:xfrm>
        </p:grpSpPr>
        <p:grpSp>
          <p:nvGrpSpPr>
            <p:cNvPr id="16" name="Group 15"/>
            <p:cNvGrpSpPr/>
            <p:nvPr userDrawn="1"/>
          </p:nvGrpSpPr>
          <p:grpSpPr>
            <a:xfrm>
              <a:off x="459321" y="134426"/>
              <a:ext cx="2183716" cy="635721"/>
              <a:chOff x="459321" y="5788818"/>
              <a:chExt cx="2183716" cy="635721"/>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20" name="Freeform 19"/>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srgbClr val="FFFFFF"/>
                  </a:solidFill>
                </a:endParaRPr>
              </a:p>
            </p:txBody>
          </p:sp>
        </p:grpSp>
        <p:cxnSp>
          <p:nvCxnSpPr>
            <p:cNvPr id="17" name="Straight Connector 16"/>
            <p:cNvCxnSpPr/>
            <p:nvPr userDrawn="1"/>
          </p:nvCxnSpPr>
          <p:spPr>
            <a:xfrm>
              <a:off x="457200" y="878433"/>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descr="Acc_StratLine_Wht_RGB.png"/>
            <p:cNvPicPr>
              <a:picLocks noChangeAspect="1"/>
            </p:cNvPicPr>
            <p:nvPr userDrawn="1"/>
          </p:nvPicPr>
          <p:blipFill>
            <a:blip r:embed="rId5" cstate="print">
              <a:lum bright="-100000"/>
              <a:extLst>
                <a:ext uri="{28A0092B-C50C-407E-A947-70E740481C1C}">
                  <a14:useLocalDpi xmlns:a14="http://schemas.microsoft.com/office/drawing/2010/main" val="0"/>
                </a:ext>
              </a:extLst>
            </a:blip>
            <a:stretch>
              <a:fillRect/>
            </a:stretch>
          </p:blipFill>
          <p:spPr>
            <a:xfrm>
              <a:off x="4992942" y="592201"/>
              <a:ext cx="3739896" cy="224169"/>
            </a:xfrm>
            <a:prstGeom prst="rect">
              <a:avLst/>
            </a:prstGeom>
          </p:spPr>
        </p:pic>
      </p:grpSp>
    </p:spTree>
    <p:extLst>
      <p:ext uri="{BB962C8B-B14F-4D97-AF65-F5344CB8AC3E}">
        <p14:creationId xmlns:p14="http://schemas.microsoft.com/office/powerpoint/2010/main" val="559667121"/>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4"/>
            <a:ext cx="5986370" cy="439052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69" y="108859"/>
            <a:ext cx="9144000" cy="968092"/>
          </a:xfrm>
          <a:prstGeom prst="rect">
            <a:avLst/>
          </a:prstGeom>
        </p:spPr>
      </p:pic>
      <p:pic>
        <p:nvPicPr>
          <p:cNvPr id="10" name="Picture 9"/>
          <p:cNvPicPr>
            <a:picLocks noChangeAspect="1"/>
          </p:cNvPicPr>
          <p:nvPr userDrawn="1"/>
        </p:nvPicPr>
        <p:blipFill>
          <a:blip r:embed="rId4"/>
          <a:stretch>
            <a:fillRect/>
          </a:stretch>
        </p:blipFill>
        <p:spPr>
          <a:xfrm>
            <a:off x="140758" y="4580556"/>
            <a:ext cx="5846571" cy="1255885"/>
          </a:xfrm>
          <a:prstGeom prst="rect">
            <a:avLst/>
          </a:prstGeom>
        </p:spPr>
      </p:pic>
    </p:spTree>
    <p:extLst>
      <p:ext uri="{BB962C8B-B14F-4D97-AF65-F5344CB8AC3E}">
        <p14:creationId xmlns:p14="http://schemas.microsoft.com/office/powerpoint/2010/main" val="2373069934"/>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6522B9A7-F4B7-4ACB-AF10-6234AB2B963A}"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9021762" cy="457200"/>
          </a:xfrm>
          <a:prstGeom prst="rect">
            <a:avLst/>
          </a:prstGeom>
        </p:spPr>
        <p:txBody>
          <a:bodyPr/>
          <a:lstStyle>
            <a:lvl1pPr>
              <a:defRPr/>
            </a:lvl1pPr>
          </a:lstStyle>
          <a:p>
            <a:pPr fontAlgn="base">
              <a:spcBef>
                <a:spcPct val="0"/>
              </a:spcBef>
              <a:spcAft>
                <a:spcPct val="0"/>
              </a:spcAft>
              <a:defRPr/>
            </a:pPr>
            <a:endParaRPr lang="en-US" dirty="0">
              <a:solidFill>
                <a:srgbClr val="000000"/>
              </a:solidFill>
            </a:endParaRPr>
          </a:p>
        </p:txBody>
      </p:sp>
      <p:sp>
        <p:nvSpPr>
          <p:cNvPr id="6" name="Title 5"/>
          <p:cNvSpPr>
            <a:spLocks noGrp="1"/>
          </p:cNvSpPr>
          <p:nvPr>
            <p:ph type="title"/>
          </p:nvPr>
        </p:nvSpPr>
        <p:spPr>
          <a:xfrm>
            <a:off x="196516" y="914401"/>
            <a:ext cx="7886700" cy="1325563"/>
          </a:xfrm>
          <a:prstGeom prst="rect">
            <a:avLst/>
          </a:prstGeom>
        </p:spPr>
        <p:txBody>
          <a:bodyPr/>
          <a:lstStyle>
            <a:lvl1pPr>
              <a:defRPr sz="2800"/>
            </a:lvl1pPr>
          </a:lstStyle>
          <a:p>
            <a:r>
              <a:rPr lang="en-US" smtClean="0"/>
              <a:t>Click to edit Master title style</a:t>
            </a:r>
            <a:endParaRPr lang="en-US"/>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683109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4B98CE19-D74B-4F1F-8894-31BC1C13F5FF}"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20302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endParaRPr lang="en-US" dirty="0">
              <a:solidFill>
                <a:prstClr val="black">
                  <a:tint val="75000"/>
                </a:prstClr>
              </a:solidFill>
            </a:endParaRPr>
          </a:p>
        </p:txBody>
      </p:sp>
      <p:sp>
        <p:nvSpPr>
          <p:cNvPr id="5"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0490835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25500" y="1893889"/>
            <a:ext cx="3944938"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22840" y="1893889"/>
            <a:ext cx="3946525"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BF29652F-498B-42B8-B0AE-A509CB63374F}"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4189133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E74A7791-4AA7-41C2-BC23-95F18AFD9F6B}" type="slidenum">
              <a:rPr lang="en-US">
                <a:solidFill>
                  <a:srgbClr val="000000"/>
                </a:solidFill>
              </a:rPr>
              <a:pPr>
                <a:defRPr/>
              </a:pPr>
              <a:t>‹#›</a:t>
            </a:fld>
            <a:endParaRPr lang="en-US" dirty="0">
              <a:solidFill>
                <a:srgbClr val="000000"/>
              </a:solidFill>
            </a:endParaRPr>
          </a:p>
        </p:txBody>
      </p:sp>
      <p:sp>
        <p:nvSpPr>
          <p:cNvPr id="8"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017673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F3DA63A2-6865-455A-AF37-0DBC4B68B20F}" type="slidenum">
              <a:rPr lang="en-US">
                <a:solidFill>
                  <a:srgbClr val="000000"/>
                </a:solidFill>
              </a:rPr>
              <a:pPr>
                <a:defRPr/>
              </a:pPr>
              <a:t>‹#›</a:t>
            </a:fld>
            <a:endParaRPr lang="en-US" dirty="0">
              <a:solidFill>
                <a:srgbClr val="000000"/>
              </a:solidFill>
            </a:endParaRPr>
          </a:p>
        </p:txBody>
      </p:sp>
      <p:sp>
        <p:nvSpPr>
          <p:cNvPr id="4"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4336569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32FDD0E9-5AC1-43CA-A2F0-3E9EABCA28DA}" type="slidenum">
              <a:rPr lang="en-US">
                <a:solidFill>
                  <a:srgbClr val="000000"/>
                </a:solidFill>
              </a:rPr>
              <a:pPr>
                <a:defRPr/>
              </a:pPr>
              <a:t>‹#›</a:t>
            </a:fld>
            <a:endParaRPr lang="en-US" dirty="0">
              <a:solidFill>
                <a:srgbClr val="000000"/>
              </a:solidFill>
            </a:endParaRPr>
          </a:p>
        </p:txBody>
      </p:sp>
      <p:sp>
        <p:nvSpPr>
          <p:cNvPr id="3"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5648862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a:prstGeom prst="rect">
            <a:avLst/>
          </a:prstGeo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CBC3A044-0C88-4C0F-AE55-4952804815C6}"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024068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011BBC6B-E140-44A5-9683-066748DA73BD}"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740118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25502" y="1893889"/>
            <a:ext cx="8043863" cy="41132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16E9131B-CED6-4219-9B21-41ED6D6B0DCD}"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97723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90" y="-14287"/>
            <a:ext cx="2009775" cy="60213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5500" y="-14287"/>
            <a:ext cx="5881688" cy="60213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9AACDFA3-33B4-45CF-9D13-623B2B2DB01B}"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4898716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1270084444"/>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44105118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3"/>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65856061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1607673175"/>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741345380"/>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372679110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1392999875"/>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3639032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1" name="Group 10"/>
          <p:cNvGrpSpPr/>
          <p:nvPr userDrawn="1"/>
        </p:nvGrpSpPr>
        <p:grpSpPr>
          <a:xfrm>
            <a:off x="2826668" y="1261434"/>
            <a:ext cx="5986370" cy="4390524"/>
            <a:chOff x="2826668" y="1261433"/>
            <a:chExt cx="5986370" cy="4390524"/>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3"/>
              <a:ext cx="5986370" cy="4390524"/>
            </a:xfrm>
            <a:prstGeom prst="rect">
              <a:avLst/>
            </a:prstGeom>
          </p:spPr>
        </p:pic>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9592" b="33294"/>
            <a:stretch/>
          </p:blipFill>
          <p:spPr>
            <a:xfrm>
              <a:off x="8073515" y="4696465"/>
              <a:ext cx="142493" cy="137685"/>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28028" t="63570" r="68000" b="32741"/>
            <a:stretch/>
          </p:blipFill>
          <p:spPr>
            <a:xfrm>
              <a:off x="7827492" y="4669199"/>
              <a:ext cx="237804" cy="161964"/>
            </a:xfrm>
            <a:prstGeom prst="rect">
              <a:avLst/>
            </a:prstGeom>
          </p:spPr>
        </p:pic>
      </p:grpSp>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10" name="Picture 9"/>
          <p:cNvPicPr>
            <a:picLocks noChangeAspect="1"/>
          </p:cNvPicPr>
          <p:nvPr userDrawn="1"/>
        </p:nvPicPr>
        <p:blipFill>
          <a:blip r:embed="rId3"/>
          <a:stretch>
            <a:fillRect/>
          </a:stretch>
        </p:blipFill>
        <p:spPr>
          <a:xfrm>
            <a:off x="140758" y="4580556"/>
            <a:ext cx="5846571" cy="1255885"/>
          </a:xfrm>
          <a:prstGeom prst="rect">
            <a:avLst/>
          </a:prstGeom>
        </p:spPr>
      </p:pic>
      <p:grpSp>
        <p:nvGrpSpPr>
          <p:cNvPr id="15" name="Group 14"/>
          <p:cNvGrpSpPr/>
          <p:nvPr userDrawn="1"/>
        </p:nvGrpSpPr>
        <p:grpSpPr>
          <a:xfrm>
            <a:off x="457200" y="134427"/>
            <a:ext cx="8686800" cy="744007"/>
            <a:chOff x="457200" y="134426"/>
            <a:chExt cx="8686800" cy="744007"/>
          </a:xfrm>
        </p:grpSpPr>
        <p:grpSp>
          <p:nvGrpSpPr>
            <p:cNvPr id="16" name="Group 15"/>
            <p:cNvGrpSpPr/>
            <p:nvPr userDrawn="1"/>
          </p:nvGrpSpPr>
          <p:grpSpPr>
            <a:xfrm>
              <a:off x="459321" y="134426"/>
              <a:ext cx="2183716" cy="635721"/>
              <a:chOff x="459321" y="5788818"/>
              <a:chExt cx="2183716" cy="635721"/>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20" name="Freeform 19"/>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a:solidFill>
                    <a:srgbClr val="FFFFFF"/>
                  </a:solidFill>
                </a:endParaRPr>
              </a:p>
            </p:txBody>
          </p:sp>
        </p:grpSp>
        <p:cxnSp>
          <p:nvCxnSpPr>
            <p:cNvPr id="17" name="Straight Connector 16"/>
            <p:cNvCxnSpPr/>
            <p:nvPr userDrawn="1"/>
          </p:nvCxnSpPr>
          <p:spPr>
            <a:xfrm>
              <a:off x="457200" y="878433"/>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descr="Acc_StratLine_Wht_RGB.png"/>
            <p:cNvPicPr>
              <a:picLocks noChangeAspect="1"/>
            </p:cNvPicPr>
            <p:nvPr userDrawn="1"/>
          </p:nvPicPr>
          <p:blipFill>
            <a:blip r:embed="rId5" cstate="print">
              <a:lum bright="-100000"/>
              <a:extLst>
                <a:ext uri="{28A0092B-C50C-407E-A947-70E740481C1C}">
                  <a14:useLocalDpi xmlns:a14="http://schemas.microsoft.com/office/drawing/2010/main" val="0"/>
                </a:ext>
              </a:extLst>
            </a:blip>
            <a:stretch>
              <a:fillRect/>
            </a:stretch>
          </p:blipFill>
          <p:spPr>
            <a:xfrm>
              <a:off x="4992942" y="592201"/>
              <a:ext cx="3739896" cy="224169"/>
            </a:xfrm>
            <a:prstGeom prst="rect">
              <a:avLst/>
            </a:prstGeom>
          </p:spPr>
        </p:pic>
      </p:grpSp>
    </p:spTree>
    <p:extLst>
      <p:ext uri="{BB962C8B-B14F-4D97-AF65-F5344CB8AC3E}">
        <p14:creationId xmlns:p14="http://schemas.microsoft.com/office/powerpoint/2010/main" val="3695807972"/>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136"/>
          <p:cNvSpPr>
            <a:spLocks noChangeArrowheads="1"/>
          </p:cNvSpPr>
          <p:nvPr userDrawn="1"/>
        </p:nvSpPr>
        <p:spPr bwMode="auto">
          <a:xfrm>
            <a:off x="401640" y="6526213"/>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6668" y="1261434"/>
            <a:ext cx="5986370" cy="439052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69" y="108859"/>
            <a:ext cx="9144000" cy="968092"/>
          </a:xfrm>
          <a:prstGeom prst="rect">
            <a:avLst/>
          </a:prstGeom>
        </p:spPr>
      </p:pic>
      <p:pic>
        <p:nvPicPr>
          <p:cNvPr id="10" name="Picture 9"/>
          <p:cNvPicPr>
            <a:picLocks noChangeAspect="1"/>
          </p:cNvPicPr>
          <p:nvPr userDrawn="1"/>
        </p:nvPicPr>
        <p:blipFill>
          <a:blip r:embed="rId4"/>
          <a:stretch>
            <a:fillRect/>
          </a:stretch>
        </p:blipFill>
        <p:spPr>
          <a:xfrm>
            <a:off x="140758" y="4580556"/>
            <a:ext cx="5846571" cy="1255885"/>
          </a:xfrm>
          <a:prstGeom prst="rect">
            <a:avLst/>
          </a:prstGeom>
        </p:spPr>
      </p:pic>
    </p:spTree>
    <p:extLst>
      <p:ext uri="{BB962C8B-B14F-4D97-AF65-F5344CB8AC3E}">
        <p14:creationId xmlns:p14="http://schemas.microsoft.com/office/powerpoint/2010/main" val="4104934089"/>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6522B9A7-F4B7-4ACB-AF10-6234AB2B963A}"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9021762" cy="457200"/>
          </a:xfrm>
          <a:prstGeom prst="rect">
            <a:avLst/>
          </a:prstGeom>
        </p:spPr>
        <p:txBody>
          <a:bodyPr/>
          <a:lstStyle>
            <a:lvl1pPr>
              <a:defRPr/>
            </a:lvl1pPr>
          </a:lstStyle>
          <a:p>
            <a:pPr fontAlgn="base">
              <a:spcBef>
                <a:spcPct val="0"/>
              </a:spcBef>
              <a:spcAft>
                <a:spcPct val="0"/>
              </a:spcAft>
              <a:defRPr/>
            </a:pPr>
            <a:endParaRPr lang="en-US" dirty="0">
              <a:solidFill>
                <a:srgbClr val="000000"/>
              </a:solidFill>
            </a:endParaRPr>
          </a:p>
        </p:txBody>
      </p:sp>
      <p:sp>
        <p:nvSpPr>
          <p:cNvPr id="6" name="Title 5"/>
          <p:cNvSpPr>
            <a:spLocks noGrp="1"/>
          </p:cNvSpPr>
          <p:nvPr>
            <p:ph type="title"/>
          </p:nvPr>
        </p:nvSpPr>
        <p:spPr>
          <a:xfrm>
            <a:off x="196516" y="914401"/>
            <a:ext cx="7886700" cy="1325563"/>
          </a:xfrm>
          <a:prstGeom prst="rect">
            <a:avLst/>
          </a:prstGeom>
        </p:spPr>
        <p:txBody>
          <a:bodyPr/>
          <a:lstStyle>
            <a:lvl1pPr>
              <a:defRPr sz="2800"/>
            </a:lvl1pPr>
          </a:lstStyle>
          <a:p>
            <a:r>
              <a:rPr lang="en-US" smtClean="0"/>
              <a:t>Click to edit Master title style</a:t>
            </a:r>
            <a:endParaRPr lang="en-US"/>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10719754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4B98CE19-D74B-4F1F-8894-31BC1C13F5FF}"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4494693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25500" y="1893889"/>
            <a:ext cx="3944938"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22840" y="1893889"/>
            <a:ext cx="3946525" cy="41132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xfrm>
            <a:off x="7450138" y="6588125"/>
            <a:ext cx="1693862" cy="269875"/>
          </a:xfrm>
          <a:prstGeom prst="rect">
            <a:avLst/>
          </a:prstGeom>
        </p:spPr>
        <p:txBody>
          <a:bodyPr/>
          <a:lstStyle>
            <a:lvl1pPr>
              <a:defRPr/>
            </a:lvl1pPr>
          </a:lstStyle>
          <a:p>
            <a:pPr>
              <a:defRPr/>
            </a:pPr>
            <a:fld id="{BF29652F-498B-42B8-B0AE-A509CB63374F}"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565332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9528" y="64949"/>
            <a:ext cx="9121775" cy="92565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3"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00894950"/>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E74A7791-4AA7-41C2-BC23-95F18AFD9F6B}" type="slidenum">
              <a:rPr lang="en-US">
                <a:solidFill>
                  <a:srgbClr val="000000"/>
                </a:solidFill>
              </a:rPr>
              <a:pPr>
                <a:defRPr/>
              </a:pPr>
              <a:t>‹#›</a:t>
            </a:fld>
            <a:endParaRPr lang="en-US" dirty="0">
              <a:solidFill>
                <a:srgbClr val="000000"/>
              </a:solidFill>
            </a:endParaRPr>
          </a:p>
        </p:txBody>
      </p:sp>
      <p:sp>
        <p:nvSpPr>
          <p:cNvPr id="8"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130253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F3DA63A2-6865-455A-AF37-0DBC4B68B20F}" type="slidenum">
              <a:rPr lang="en-US">
                <a:solidFill>
                  <a:srgbClr val="000000"/>
                </a:solidFill>
              </a:rPr>
              <a:pPr>
                <a:defRPr/>
              </a:pPr>
              <a:t>‹#›</a:t>
            </a:fld>
            <a:endParaRPr lang="en-US" dirty="0">
              <a:solidFill>
                <a:srgbClr val="000000"/>
              </a:solidFill>
            </a:endParaRPr>
          </a:p>
        </p:txBody>
      </p:sp>
      <p:sp>
        <p:nvSpPr>
          <p:cNvPr id="4"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8980983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32FDD0E9-5AC1-43CA-A2F0-3E9EABCA28DA}" type="slidenum">
              <a:rPr lang="en-US">
                <a:solidFill>
                  <a:srgbClr val="000000"/>
                </a:solidFill>
              </a:rPr>
              <a:pPr>
                <a:defRPr/>
              </a:pPr>
              <a:t>‹#›</a:t>
            </a:fld>
            <a:endParaRPr lang="en-US" dirty="0">
              <a:solidFill>
                <a:srgbClr val="000000"/>
              </a:solidFill>
            </a:endParaRPr>
          </a:p>
        </p:txBody>
      </p:sp>
      <p:sp>
        <p:nvSpPr>
          <p:cNvPr id="3"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6925034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a:prstGeom prst="rect">
            <a:avLst/>
          </a:prstGeo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CBC3A044-0C88-4C0F-AE55-4952804815C6}"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762113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011BBC6B-E140-44A5-9683-066748DA73BD}" type="slidenum">
              <a:rPr lang="en-US">
                <a:solidFill>
                  <a:srgbClr val="000000"/>
                </a:solidFill>
              </a:rPr>
              <a:pPr>
                <a:defRPr/>
              </a:pPr>
              <a:t>‹#›</a:t>
            </a:fld>
            <a:endParaRPr lang="en-US" dirty="0">
              <a:solidFill>
                <a:srgbClr val="000000"/>
              </a:solidFill>
            </a:endParaRPr>
          </a:p>
        </p:txBody>
      </p:sp>
      <p:sp>
        <p:nvSpPr>
          <p:cNvPr id="6" name="Rectangle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3331416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2" y="-14287"/>
            <a:ext cx="5311775" cy="1143001"/>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25502" y="1893889"/>
            <a:ext cx="8043863" cy="411321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16E9131B-CED6-4219-9B21-41ED6D6B0DCD}"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0057968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90" y="-14287"/>
            <a:ext cx="2009775" cy="60213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5500" y="-14287"/>
            <a:ext cx="5881688" cy="60213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noChangeArrowheads="1"/>
          </p:cNvSpPr>
          <p:nvPr>
            <p:ph type="sldNum" sz="quarter" idx="10"/>
          </p:nvPr>
        </p:nvSpPr>
        <p:spPr>
          <a:xfrm>
            <a:off x="7269163" y="6526213"/>
            <a:ext cx="1693862" cy="269875"/>
          </a:xfrm>
          <a:prstGeom prst="rect">
            <a:avLst/>
          </a:prstGeom>
          <a:ln/>
        </p:spPr>
        <p:txBody>
          <a:bodyPr/>
          <a:lstStyle>
            <a:lvl1pPr>
              <a:defRPr/>
            </a:lvl1pPr>
          </a:lstStyle>
          <a:p>
            <a:pPr>
              <a:defRPr/>
            </a:pPr>
            <a:fld id="{9AACDFA3-33B4-45CF-9D13-623B2B2DB01B}" type="slidenum">
              <a:rPr lang="en-US">
                <a:solidFill>
                  <a:srgbClr val="000000"/>
                </a:solidFill>
              </a:rPr>
              <a:pPr>
                <a:defRPr/>
              </a:pPr>
              <a:t>‹#›</a:t>
            </a:fld>
            <a:endParaRPr lang="en-US" dirty="0">
              <a:solidFill>
                <a:srgbClr val="000000"/>
              </a:solidFill>
            </a:endParaRPr>
          </a:p>
        </p:txBody>
      </p:sp>
      <p:sp>
        <p:nvSpPr>
          <p:cNvPr id="5" name="Footer Placeholder 4"/>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136"/>
          <p:cNvSpPr>
            <a:spLocks noChangeArrowheads="1"/>
          </p:cNvSpPr>
          <p:nvPr userDrawn="1"/>
        </p:nvSpPr>
        <p:spPr bwMode="auto">
          <a:xfrm>
            <a:off x="401640" y="6629401"/>
            <a:ext cx="8345487" cy="23083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AU" sz="900" dirty="0">
                <a:solidFill>
                  <a:srgbClr val="888888"/>
                </a:solidFill>
              </a:rPr>
              <a:t>Copyright © 2015 Accenture  All Rights Reserved. Accenture, its logo, and High Performance Delivered are trademarks of Accenture.</a:t>
            </a:r>
          </a:p>
        </p:txBody>
      </p:sp>
    </p:spTree>
    <p:extLst>
      <p:ext uri="{BB962C8B-B14F-4D97-AF65-F5344CB8AC3E}">
        <p14:creationId xmlns:p14="http://schemas.microsoft.com/office/powerpoint/2010/main" val="22488995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1019104977"/>
      </p:ext>
    </p:extLst>
  </p:cSld>
  <p:clrMapOvr>
    <a:masterClrMapping/>
  </p:clrMapOvr>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3893218802"/>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287649079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9528" y="64949"/>
            <a:ext cx="9121775" cy="925651"/>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5" name="Slide Number Placeholder 5"/>
          <p:cNvSpPr>
            <a:spLocks noGrp="1"/>
          </p:cNvSpPr>
          <p:nvPr>
            <p:ph type="sldNum" sz="quarter" idx="12"/>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8938778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2514314654"/>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304188671"/>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861138397"/>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465" y="0"/>
            <a:ext cx="7018337" cy="1119352"/>
          </a:xfrm>
          <a:prstGeom prst="rect">
            <a:avLst/>
          </a:prstGeom>
        </p:spPr>
        <p:txBody>
          <a:bodyPr/>
          <a:lstStyle>
            <a:lvl1pPr>
              <a:defRPr sz="2400"/>
            </a:lvl1pPr>
          </a:lstStyle>
          <a:p>
            <a:r>
              <a:rPr lang="en-US" dirty="0" smtClean="0"/>
              <a:t>Click to edit Master title style</a:t>
            </a:r>
            <a:endParaRPr lang="en-AU" dirty="0"/>
          </a:p>
        </p:txBody>
      </p:sp>
      <p:sp>
        <p:nvSpPr>
          <p:cNvPr id="3" name="Content Placeholder 2"/>
          <p:cNvSpPr>
            <a:spLocks noGrp="1"/>
          </p:cNvSpPr>
          <p:nvPr>
            <p:ph idx="1"/>
          </p:nvPr>
        </p:nvSpPr>
        <p:spPr>
          <a:xfrm>
            <a:off x="144463" y="2060812"/>
            <a:ext cx="8826500" cy="4263787"/>
          </a:xfrm>
          <a:prstGeom prst="rect">
            <a:avLst/>
          </a:prstGeom>
        </p:spPr>
        <p:txBody>
          <a:bodyPr/>
          <a:lstStyle>
            <a:lvl1pPr>
              <a:spcBef>
                <a:spcPts val="0"/>
              </a:spcBef>
              <a:spcAft>
                <a:spcPts val="600"/>
              </a:spcAft>
              <a:defRPr sz="1500"/>
            </a:lvl1pPr>
            <a:lvl2pPr>
              <a:spcBef>
                <a:spcPts val="0"/>
              </a:spcBef>
              <a:spcAft>
                <a:spcPts val="600"/>
              </a:spcAft>
              <a:defRPr sz="15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Rectangle 62"/>
          <p:cNvSpPr>
            <a:spLocks noGrp="1" noChangeArrowheads="1"/>
          </p:cNvSpPr>
          <p:nvPr>
            <p:ph type="ftr" sz="quarter" idx="11"/>
          </p:nvPr>
        </p:nvSpPr>
        <p:spPr>
          <a:xfrm>
            <a:off x="122238" y="6324600"/>
            <a:ext cx="8793162" cy="457200"/>
          </a:xfrm>
          <a:prstGeom prst="rect">
            <a:avLst/>
          </a:prstGeom>
          <a:ln/>
        </p:spPr>
        <p:txBody>
          <a:bodyPr/>
          <a:lstStyle>
            <a:lvl1pPr>
              <a:defRPr/>
            </a:lvl1pPr>
          </a:lstStyle>
          <a:p>
            <a:pPr eaLnBrk="0" fontAlgn="base" hangingPunct="0">
              <a:spcBef>
                <a:spcPct val="0"/>
              </a:spcBef>
              <a:spcAft>
                <a:spcPct val="0"/>
              </a:spcAft>
              <a:defRPr/>
            </a:pPr>
            <a:endParaRPr lang="en-AU" sz="900" dirty="0">
              <a:solidFill>
                <a:srgbClr val="000000"/>
              </a:solidFill>
            </a:endParaRPr>
          </a:p>
        </p:txBody>
      </p:sp>
      <p:sp>
        <p:nvSpPr>
          <p:cNvPr id="11" name="Text Placeholder 10"/>
          <p:cNvSpPr>
            <a:spLocks noGrp="1"/>
          </p:cNvSpPr>
          <p:nvPr>
            <p:ph type="body" sz="quarter" idx="12"/>
          </p:nvPr>
        </p:nvSpPr>
        <p:spPr>
          <a:xfrm>
            <a:off x="157925" y="1314429"/>
            <a:ext cx="8823960" cy="566847"/>
          </a:xfrm>
          <a:prstGeom prst="rect">
            <a:avLst/>
          </a:prstGeom>
          <a:ln w="28575">
            <a:solidFill>
              <a:srgbClr val="DCA60E"/>
            </a:solidFill>
          </a:ln>
        </p:spPr>
        <p:txBody>
          <a:bodyPr anchor="ctr"/>
          <a:lstStyle>
            <a:lvl1pPr marL="0" indent="0" algn="ctr">
              <a:buNone/>
              <a:defRPr sz="1500" b="1" i="1">
                <a:solidFill>
                  <a:schemeClr val="tx1"/>
                </a:solidFill>
              </a:defRPr>
            </a:lvl1pPr>
            <a:lvl2pPr algn="ctr">
              <a:buNone/>
              <a:defRPr b="1" i="1"/>
            </a:lvl2pPr>
            <a:lvl3pPr algn="ctr">
              <a:buNone/>
              <a:defRPr b="1" i="1"/>
            </a:lvl3pPr>
            <a:lvl4pPr algn="ctr">
              <a:buNone/>
              <a:defRPr b="1" i="1"/>
            </a:lvl4pPr>
            <a:lvl5pPr algn="ctr">
              <a:buNone/>
              <a:defRPr b="1" i="1"/>
            </a:lvl5pPr>
          </a:lstStyle>
          <a:p>
            <a:pPr lvl="0"/>
            <a:r>
              <a:rPr lang="en-US" dirty="0" smtClean="0"/>
              <a:t>Click to edit Master text styles</a:t>
            </a:r>
            <a:endParaRPr lang="en-US" dirty="0"/>
          </a:p>
        </p:txBody>
      </p:sp>
      <p:sp>
        <p:nvSpPr>
          <p:cNvPr id="9" name="Rectangle 60"/>
          <p:cNvSpPr>
            <a:spLocks noGrp="1" noChangeArrowheads="1"/>
          </p:cNvSpPr>
          <p:nvPr>
            <p:ph type="sldNum" sz="quarter" idx="4"/>
          </p:nvPr>
        </p:nvSpPr>
        <p:spPr bwMode="gray">
          <a:xfrm>
            <a:off x="7450138" y="6588125"/>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1000" b="0">
                <a:latin typeface="+mn-lt"/>
              </a:defRPr>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latin typeface="Calibri"/>
              </a:rPr>
              <a:pPr eaLnBrk="0" fontAlgn="base" hangingPunct="0">
                <a:lnSpc>
                  <a:spcPct val="80000"/>
                </a:lnSpc>
                <a:spcBef>
                  <a:spcPct val="0"/>
                </a:spcBef>
                <a:spcAft>
                  <a:spcPct val="0"/>
                </a:spcAft>
                <a:defRPr/>
              </a:pPr>
              <a:t>‹#›</a:t>
            </a:fld>
            <a:endParaRPr lang="en-AU" dirty="0">
              <a:solidFill>
                <a:srgbClr val="000000"/>
              </a:solidFill>
              <a:latin typeface="Calibri"/>
            </a:endParaRPr>
          </a:p>
        </p:txBody>
      </p:sp>
    </p:spTree>
    <p:extLst>
      <p:ext uri="{BB962C8B-B14F-4D97-AF65-F5344CB8AC3E}">
        <p14:creationId xmlns:p14="http://schemas.microsoft.com/office/powerpoint/2010/main" val="231007367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3389" y="3375029"/>
            <a:ext cx="7772400" cy="1362075"/>
          </a:xfrm>
          <a:prstGeom prst="rect">
            <a:avLst/>
          </a:prstGeom>
        </p:spPr>
        <p:txBody>
          <a:bodyPr/>
          <a:lstStyle>
            <a:lvl1pPr algn="l">
              <a:defRPr sz="105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433389" y="1874841"/>
            <a:ext cx="7772400" cy="1500187"/>
          </a:xfrm>
          <a:prstGeom prst="rect">
            <a:avLst/>
          </a:prstGeom>
        </p:spPr>
        <p:txBody>
          <a:bodyPr anchor="b"/>
          <a:lstStyle>
            <a:lvl1pPr marL="0" indent="0">
              <a:lnSpc>
                <a:spcPct val="70000"/>
              </a:lnSpc>
              <a:buNone/>
              <a:defRPr sz="2250">
                <a:solidFill>
                  <a:schemeClr val="bg1"/>
                </a:solidFill>
              </a:defRPr>
            </a:lvl1pPr>
            <a:lvl2pPr marL="342813" indent="0">
              <a:buNone/>
              <a:defRPr sz="1350"/>
            </a:lvl2pPr>
            <a:lvl3pPr marL="685626" indent="0">
              <a:buNone/>
              <a:defRPr sz="1200"/>
            </a:lvl3pPr>
            <a:lvl4pPr marL="1028439" indent="0">
              <a:buNone/>
              <a:defRPr sz="1050"/>
            </a:lvl4pPr>
            <a:lvl5pPr marL="1371252" indent="0">
              <a:buNone/>
              <a:defRPr sz="1050"/>
            </a:lvl5pPr>
            <a:lvl6pPr marL="1714065" indent="0">
              <a:buNone/>
              <a:defRPr sz="1050"/>
            </a:lvl6pPr>
            <a:lvl7pPr marL="2056879" indent="0">
              <a:buNone/>
              <a:defRPr sz="1050"/>
            </a:lvl7pPr>
            <a:lvl8pPr marL="2399691" indent="0">
              <a:buNone/>
              <a:defRPr sz="1050"/>
            </a:lvl8pPr>
            <a:lvl9pPr marL="2742504" indent="0">
              <a:buNone/>
              <a:defRPr sz="1050"/>
            </a:lvl9pPr>
          </a:lstStyle>
          <a:p>
            <a:pPr lvl="0"/>
            <a:r>
              <a:rPr lang="en-US" dirty="0" smtClean="0"/>
              <a:t>Click to edit Master text styles</a:t>
            </a:r>
          </a:p>
        </p:txBody>
      </p:sp>
      <p:sp>
        <p:nvSpPr>
          <p:cNvPr id="4" name="Slide Number Placeholder 5"/>
          <p:cNvSpPr>
            <a:spLocks noGrp="1"/>
          </p:cNvSpPr>
          <p:nvPr>
            <p:ph type="sldNum" sz="quarter" idx="12"/>
          </p:nvPr>
        </p:nvSpPr>
        <p:spPr>
          <a:xfrm>
            <a:off x="8196266" y="6477001"/>
            <a:ext cx="719137" cy="165100"/>
          </a:xfrm>
          <a:prstGeom prst="rect">
            <a:avLst/>
          </a:prstGeom>
        </p:spPr>
        <p:txBody>
          <a:bodyPr/>
          <a:lstStyle>
            <a:lvl1pPr>
              <a:defRPr sz="900"/>
            </a:lvl1pPr>
          </a:lstStyle>
          <a:p>
            <a:fld id="{03D8C3F7-ACED-408A-A1B1-8C6AB939B6FC}"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999276378"/>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528" y="64949"/>
            <a:ext cx="9121775" cy="925651"/>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238542136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theme" Target="../theme/theme2.xml"/><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4.xml"/><Relationship Id="rId20" Type="http://schemas.openxmlformats.org/officeDocument/2006/relationships/theme" Target="../theme/theme3.xml"/><Relationship Id="rId21" Type="http://schemas.openxmlformats.org/officeDocument/2006/relationships/image" Target="../media/image2.png"/><Relationship Id="rId22" Type="http://schemas.openxmlformats.org/officeDocument/2006/relationships/image" Target="../media/image3.png"/><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3.xml"/><Relationship Id="rId20" Type="http://schemas.openxmlformats.org/officeDocument/2006/relationships/theme" Target="../theme/theme4.xml"/><Relationship Id="rId21" Type="http://schemas.openxmlformats.org/officeDocument/2006/relationships/image" Target="../media/image2.png"/><Relationship Id="rId22" Type="http://schemas.openxmlformats.org/officeDocument/2006/relationships/image" Target="../media/image3.png"/><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Relationship Id="rId19" Type="http://schemas.openxmlformats.org/officeDocument/2006/relationships/slideLayout" Target="../slideLayouts/slideLayout7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5422395"/>
            <a:ext cx="9144000" cy="1463039"/>
          </a:xfrm>
          <a:prstGeom prst="rect">
            <a:avLst/>
          </a:prstGeom>
        </p:spPr>
      </p:pic>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8316114" y="6492878"/>
            <a:ext cx="827889" cy="365125"/>
          </a:xfrm>
          <a:prstGeom prst="rect">
            <a:avLst/>
          </a:prstGeom>
        </p:spPr>
        <p:txBody>
          <a:bodyPr/>
          <a:lstStyle>
            <a:lvl1pPr algn="ctr">
              <a:defRPr>
                <a:solidFill>
                  <a:schemeClr val="tx1"/>
                </a:solidFill>
              </a:defRPr>
            </a:lvl1pPr>
          </a:lstStyle>
          <a:p>
            <a:fld id="{8C6B5B77-4519-43AE-B0BC-D3C0E1CB2607}" type="slidenum">
              <a:rPr lang="en-US" smtClean="0">
                <a:solidFill>
                  <a:prstClr val="black"/>
                </a:solidFill>
              </a:rPr>
              <a:pPr/>
              <a:t>‹#›</a:t>
            </a:fld>
            <a:endParaRPr lang="en-US" dirty="0">
              <a:solidFill>
                <a:prstClr val="black"/>
              </a:solidFill>
            </a:endParaRPr>
          </a:p>
        </p:txBody>
      </p:sp>
      <p:sp>
        <p:nvSpPr>
          <p:cNvPr id="7" name="Title 1"/>
          <p:cNvSpPr txBox="1">
            <a:spLocks/>
          </p:cNvSpPr>
          <p:nvPr/>
        </p:nvSpPr>
        <p:spPr bwMode="auto">
          <a:xfrm>
            <a:off x="152403" y="64008"/>
            <a:ext cx="9121775" cy="621792"/>
          </a:xfrm>
          <a:prstGeom prst="rect">
            <a:avLst/>
          </a:prstGeom>
          <a:noFill/>
          <a:ln w="9525">
            <a:noFill/>
            <a:miter lim="800000"/>
            <a:headEnd/>
            <a:tailEnd/>
          </a:ln>
        </p:spPr>
        <p:txBody>
          <a:bodyPr vert="horz" wrap="square" lIns="68580" tIns="34290" rIns="68580" bIns="34290" numCol="1" rtlCol="0" anchor="b"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pPr algn="l">
              <a:defRPr/>
            </a:pPr>
            <a:endParaRPr lang="en-US" sz="2100" b="1" dirty="0">
              <a:solidFill>
                <a:prstClr val="black">
                  <a:lumMod val="65000"/>
                  <a:lumOff val="35000"/>
                </a:prstClr>
              </a:solidFill>
            </a:endParaRPr>
          </a:p>
        </p:txBody>
      </p:sp>
    </p:spTree>
    <p:extLst>
      <p:ext uri="{BB962C8B-B14F-4D97-AF65-F5344CB8AC3E}">
        <p14:creationId xmlns:p14="http://schemas.microsoft.com/office/powerpoint/2010/main" val="30000393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752" r:id="rId15"/>
  </p:sldLayoutIdLst>
  <p:timing>
    <p:tnLst>
      <p:par>
        <p:cTn xmlns:p14="http://schemas.microsoft.com/office/powerpoint/2010/main" id="1" dur="indefinite" restart="never" nodeType="tmRoot"/>
      </p:par>
    </p:tnLst>
  </p:timing>
  <p:hf hdr="0" ftr="0" dt="0"/>
  <p:txStyles>
    <p:titleStyle>
      <a:lvl1pPr algn="ctr"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Clr>
          <a:srgbClr val="1C5696"/>
        </a:buClr>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9144000" cy="497943"/>
          </a:xfrm>
          <a:prstGeom prst="rect">
            <a:avLst/>
          </a:prstGeom>
          <a:solidFill>
            <a:srgbClr val="FF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12" name="Straight Connector 11"/>
          <p:cNvCxnSpPr/>
          <p:nvPr userDrawn="1"/>
        </p:nvCxnSpPr>
        <p:spPr>
          <a:xfrm>
            <a:off x="0" y="509297"/>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ound Same Side Corner Rectangle 12"/>
          <p:cNvSpPr/>
          <p:nvPr userDrawn="1"/>
        </p:nvSpPr>
        <p:spPr>
          <a:xfrm flipV="1">
            <a:off x="525378" y="409075"/>
            <a:ext cx="1247274" cy="376989"/>
          </a:xfrm>
          <a:prstGeom prst="round2SameRect">
            <a:avLst/>
          </a:prstGeom>
          <a:solidFill>
            <a:srgbClr val="A9233E"/>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4" name="Rectangle 13"/>
          <p:cNvSpPr/>
          <p:nvPr userDrawn="1"/>
        </p:nvSpPr>
        <p:spPr>
          <a:xfrm>
            <a:off x="0" y="-2974"/>
            <a:ext cx="9144000" cy="489100"/>
          </a:xfrm>
          <a:prstGeom prst="rect">
            <a:avLst/>
          </a:prstGeom>
          <a:solidFill>
            <a:srgbClr val="A9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pic>
        <p:nvPicPr>
          <p:cNvPr id="15" name="Picture 14"/>
          <p:cNvPicPr>
            <a:picLocks noChangeAspect="1"/>
          </p:cNvPicPr>
          <p:nvPr userDrawn="1"/>
        </p:nvPicPr>
        <p:blipFill>
          <a:blip r:embed="rId22"/>
          <a:stretch>
            <a:fillRect/>
          </a:stretch>
        </p:blipFill>
        <p:spPr>
          <a:xfrm>
            <a:off x="604561" y="198283"/>
            <a:ext cx="1088911" cy="503065"/>
          </a:xfrm>
          <a:prstGeom prst="rect">
            <a:avLst/>
          </a:prstGeom>
        </p:spPr>
      </p:pic>
      <p:pic>
        <p:nvPicPr>
          <p:cNvPr id="16" name="Picture 15"/>
          <p:cNvPicPr>
            <a:picLocks noChangeAspect="1"/>
          </p:cNvPicPr>
          <p:nvPr userDrawn="1"/>
        </p:nvPicPr>
        <p:blipFill rotWithShape="1">
          <a:blip r:embed="rId23" cstate="print">
            <a:extLst>
              <a:ext uri="{28A0092B-C50C-407E-A947-70E740481C1C}">
                <a14:useLocalDpi xmlns:a14="http://schemas.microsoft.com/office/drawing/2010/main" val="0"/>
              </a:ext>
            </a:extLst>
          </a:blip>
          <a:srcRect t="16012" b="36230"/>
          <a:stretch/>
        </p:blipFill>
        <p:spPr>
          <a:xfrm>
            <a:off x="8303794" y="114369"/>
            <a:ext cx="796936" cy="212033"/>
          </a:xfrm>
          <a:prstGeom prst="rect">
            <a:avLst/>
          </a:prstGeom>
        </p:spPr>
      </p:pic>
      <p:sp>
        <p:nvSpPr>
          <p:cNvPr id="18" name="Slide Number Placeholder 6"/>
          <p:cNvSpPr>
            <a:spLocks noGrp="1"/>
          </p:cNvSpPr>
          <p:nvPr>
            <p:ph type="sldNum" sz="quarter" idx="4"/>
          </p:nvPr>
        </p:nvSpPr>
        <p:spPr>
          <a:xfrm>
            <a:off x="8664681" y="6392419"/>
            <a:ext cx="457200" cy="457200"/>
          </a:xfrm>
          <a:prstGeom prst="rect">
            <a:avLst/>
          </a:prstGeom>
        </p:spPr>
        <p:txBody>
          <a:bodyPr vert="horz" lIns="91430" tIns="45715" rIns="91430" bIns="45715" rtlCol="0" anchor="b"/>
          <a:lstStyle>
            <a:lvl1pPr algn="r" fontAlgn="auto">
              <a:spcBef>
                <a:spcPts val="0"/>
              </a:spcBef>
              <a:spcAft>
                <a:spcPts val="0"/>
              </a:spcAft>
              <a:defRPr sz="1050" b="0">
                <a:solidFill>
                  <a:schemeClr val="tx1"/>
                </a:solidFill>
                <a:latin typeface="+mn-lt"/>
                <a:cs typeface="+mn-cs"/>
              </a:defRPr>
            </a:lvl1pPr>
          </a:lstStyle>
          <a:p>
            <a:pPr>
              <a:defRPr/>
            </a:pPr>
            <a:fld id="{06C68BEB-243F-4BDE-91B9-3B07D3EAD818}"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257649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timing>
    <p:tnLst>
      <p:par>
        <p:cTn xmlns:p14="http://schemas.microsoft.com/office/powerpoint/2010/main" id="1" dur="indefinite" restart="never" nodeType="tmRoot"/>
      </p:par>
    </p:tnLst>
  </p:timing>
  <p:hf hdr="0" ftr="0" dt="0"/>
  <p:txStyles>
    <p:titleStyle>
      <a:lvl1pPr marL="58738" indent="-58738" algn="l" rtl="0" eaLnBrk="0" fontAlgn="base" hangingPunct="0">
        <a:spcBef>
          <a:spcPct val="0"/>
        </a:spcBef>
        <a:spcAft>
          <a:spcPct val="0"/>
        </a:spcAft>
        <a:defRPr sz="2200" b="1">
          <a:solidFill>
            <a:schemeClr val="tx1"/>
          </a:solidFill>
          <a:latin typeface="Calibri" pitchFamily="34" charset="0"/>
          <a:ea typeface="+mj-ea"/>
          <a:cs typeface="+mj-cs"/>
        </a:defRPr>
      </a:lvl1pPr>
      <a:lvl2pPr marL="58738" indent="-58738" algn="l" rtl="0" eaLnBrk="0" fontAlgn="base" hangingPunct="0">
        <a:spcBef>
          <a:spcPct val="0"/>
        </a:spcBef>
        <a:spcAft>
          <a:spcPct val="0"/>
        </a:spcAft>
        <a:defRPr sz="2200" b="1">
          <a:solidFill>
            <a:schemeClr val="tx1"/>
          </a:solidFill>
          <a:latin typeface="Calibri" pitchFamily="34" charset="0"/>
        </a:defRPr>
      </a:lvl2pPr>
      <a:lvl3pPr marL="58738" indent="-58738" algn="l" rtl="0" eaLnBrk="0" fontAlgn="base" hangingPunct="0">
        <a:spcBef>
          <a:spcPct val="0"/>
        </a:spcBef>
        <a:spcAft>
          <a:spcPct val="0"/>
        </a:spcAft>
        <a:defRPr sz="2200" b="1">
          <a:solidFill>
            <a:schemeClr val="tx1"/>
          </a:solidFill>
          <a:latin typeface="Calibri" pitchFamily="34" charset="0"/>
        </a:defRPr>
      </a:lvl3pPr>
      <a:lvl4pPr marL="58738" indent="-58738" algn="l" rtl="0" eaLnBrk="0" fontAlgn="base" hangingPunct="0">
        <a:spcBef>
          <a:spcPct val="0"/>
        </a:spcBef>
        <a:spcAft>
          <a:spcPct val="0"/>
        </a:spcAft>
        <a:defRPr sz="2200" b="1">
          <a:solidFill>
            <a:schemeClr val="tx1"/>
          </a:solidFill>
          <a:latin typeface="Calibri" pitchFamily="34" charset="0"/>
        </a:defRPr>
      </a:lvl4pPr>
      <a:lvl5pPr marL="58738" indent="-58738" algn="l" rtl="0" eaLnBrk="0" fontAlgn="base" hangingPunct="0">
        <a:spcBef>
          <a:spcPct val="0"/>
        </a:spcBef>
        <a:spcAft>
          <a:spcPct val="0"/>
        </a:spcAft>
        <a:defRPr sz="2200" b="1">
          <a:solidFill>
            <a:schemeClr val="tx1"/>
          </a:solidFill>
          <a:latin typeface="Calibri" pitchFamily="34" charset="0"/>
        </a:defRPr>
      </a:lvl5pPr>
      <a:lvl6pPr marL="515938" algn="l" rtl="0" fontAlgn="base">
        <a:spcBef>
          <a:spcPct val="0"/>
        </a:spcBef>
        <a:spcAft>
          <a:spcPct val="0"/>
        </a:spcAft>
        <a:defRPr sz="3200" b="1">
          <a:solidFill>
            <a:schemeClr val="tx1"/>
          </a:solidFill>
          <a:latin typeface="Arial" pitchFamily="34" charset="0"/>
        </a:defRPr>
      </a:lvl6pPr>
      <a:lvl7pPr marL="973138" algn="l" rtl="0" fontAlgn="base">
        <a:spcBef>
          <a:spcPct val="0"/>
        </a:spcBef>
        <a:spcAft>
          <a:spcPct val="0"/>
        </a:spcAft>
        <a:defRPr sz="3200" b="1">
          <a:solidFill>
            <a:schemeClr val="tx1"/>
          </a:solidFill>
          <a:latin typeface="Arial" pitchFamily="34" charset="0"/>
        </a:defRPr>
      </a:lvl7pPr>
      <a:lvl8pPr marL="1430338" algn="l" rtl="0" fontAlgn="base">
        <a:spcBef>
          <a:spcPct val="0"/>
        </a:spcBef>
        <a:spcAft>
          <a:spcPct val="0"/>
        </a:spcAft>
        <a:defRPr sz="3200" b="1">
          <a:solidFill>
            <a:schemeClr val="tx1"/>
          </a:solidFill>
          <a:latin typeface="Arial" pitchFamily="34" charset="0"/>
        </a:defRPr>
      </a:lvl8pPr>
      <a:lvl9pPr marL="1887538" algn="l"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Char char="•"/>
        <a:defRPr sz="16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chemeClr val="tx1"/>
        </a:buClr>
        <a:buChar char="–"/>
        <a:defRPr sz="1600">
          <a:solidFill>
            <a:schemeClr val="tx1"/>
          </a:solidFill>
          <a:latin typeface="Calibri" pitchFamily="34" charset="0"/>
        </a:defRPr>
      </a:lvl2pPr>
      <a:lvl3pPr marL="11430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3pPr>
      <a:lvl4pPr marL="16002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4pPr>
      <a:lvl5pPr marL="20574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5pPr>
      <a:lvl6pPr marL="2514600" indent="-228600" algn="l" rtl="0" fontAlgn="base">
        <a:spcBef>
          <a:spcPct val="20000"/>
        </a:spcBef>
        <a:spcAft>
          <a:spcPct val="0"/>
        </a:spcAft>
        <a:buClr>
          <a:schemeClr val="tx1"/>
        </a:buClr>
        <a:buChar char="•"/>
        <a:defRPr sz="2000">
          <a:solidFill>
            <a:schemeClr val="tx1"/>
          </a:solidFill>
          <a:latin typeface="+mn-lt"/>
        </a:defRPr>
      </a:lvl6pPr>
      <a:lvl7pPr marL="2971800" indent="-228600" algn="l" rtl="0" fontAlgn="base">
        <a:spcBef>
          <a:spcPct val="20000"/>
        </a:spcBef>
        <a:spcAft>
          <a:spcPct val="0"/>
        </a:spcAft>
        <a:buClr>
          <a:schemeClr val="tx1"/>
        </a:buClr>
        <a:buChar char="•"/>
        <a:defRPr sz="2000">
          <a:solidFill>
            <a:schemeClr val="tx1"/>
          </a:solidFill>
          <a:latin typeface="+mn-lt"/>
        </a:defRPr>
      </a:lvl7pPr>
      <a:lvl8pPr marL="3429000" indent="-228600" algn="l" rtl="0" fontAlgn="base">
        <a:spcBef>
          <a:spcPct val="20000"/>
        </a:spcBef>
        <a:spcAft>
          <a:spcPct val="0"/>
        </a:spcAft>
        <a:buClr>
          <a:schemeClr val="tx1"/>
        </a:buClr>
        <a:buChar char="•"/>
        <a:defRPr sz="2000">
          <a:solidFill>
            <a:schemeClr val="tx1"/>
          </a:solidFill>
          <a:latin typeface="+mn-lt"/>
        </a:defRPr>
      </a:lvl8pPr>
      <a:lvl9pPr marL="3886200" indent="-228600" algn="l" rtl="0" fontAlgn="base">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9144000" cy="497943"/>
          </a:xfrm>
          <a:prstGeom prst="rect">
            <a:avLst/>
          </a:prstGeom>
          <a:solidFill>
            <a:srgbClr val="FF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12" name="Straight Connector 11"/>
          <p:cNvCxnSpPr/>
          <p:nvPr userDrawn="1"/>
        </p:nvCxnSpPr>
        <p:spPr>
          <a:xfrm>
            <a:off x="0" y="509297"/>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ound Same Side Corner Rectangle 12"/>
          <p:cNvSpPr/>
          <p:nvPr userDrawn="1"/>
        </p:nvSpPr>
        <p:spPr>
          <a:xfrm flipV="1">
            <a:off x="525378" y="409075"/>
            <a:ext cx="1247274" cy="376989"/>
          </a:xfrm>
          <a:prstGeom prst="round2SameRect">
            <a:avLst/>
          </a:prstGeom>
          <a:solidFill>
            <a:srgbClr val="A9233E"/>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4" name="Rectangle 13"/>
          <p:cNvSpPr/>
          <p:nvPr userDrawn="1"/>
        </p:nvSpPr>
        <p:spPr>
          <a:xfrm>
            <a:off x="0" y="-2974"/>
            <a:ext cx="9144000" cy="489100"/>
          </a:xfrm>
          <a:prstGeom prst="rect">
            <a:avLst/>
          </a:prstGeom>
          <a:solidFill>
            <a:srgbClr val="A9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pic>
        <p:nvPicPr>
          <p:cNvPr id="15" name="Picture 14"/>
          <p:cNvPicPr>
            <a:picLocks noChangeAspect="1"/>
          </p:cNvPicPr>
          <p:nvPr userDrawn="1"/>
        </p:nvPicPr>
        <p:blipFill>
          <a:blip r:embed="rId21"/>
          <a:stretch>
            <a:fillRect/>
          </a:stretch>
        </p:blipFill>
        <p:spPr>
          <a:xfrm>
            <a:off x="604561" y="198283"/>
            <a:ext cx="1088911" cy="503065"/>
          </a:xfrm>
          <a:prstGeom prst="rect">
            <a:avLst/>
          </a:prstGeom>
        </p:spPr>
      </p:pic>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t="16012" b="36230"/>
          <a:stretch/>
        </p:blipFill>
        <p:spPr>
          <a:xfrm>
            <a:off x="8303794" y="114369"/>
            <a:ext cx="796936" cy="212033"/>
          </a:xfrm>
          <a:prstGeom prst="rect">
            <a:avLst/>
          </a:prstGeom>
        </p:spPr>
      </p:pic>
      <p:sp>
        <p:nvSpPr>
          <p:cNvPr id="18" name="Slide Number Placeholder 6"/>
          <p:cNvSpPr>
            <a:spLocks noGrp="1"/>
          </p:cNvSpPr>
          <p:nvPr>
            <p:ph type="sldNum" sz="quarter" idx="4"/>
          </p:nvPr>
        </p:nvSpPr>
        <p:spPr>
          <a:xfrm>
            <a:off x="8664681" y="6392419"/>
            <a:ext cx="457200" cy="457200"/>
          </a:xfrm>
          <a:prstGeom prst="rect">
            <a:avLst/>
          </a:prstGeom>
        </p:spPr>
        <p:txBody>
          <a:bodyPr vert="horz" lIns="91430" tIns="45715" rIns="91430" bIns="45715" rtlCol="0" anchor="b"/>
          <a:lstStyle>
            <a:lvl1pPr algn="r" fontAlgn="auto">
              <a:spcBef>
                <a:spcPts val="0"/>
              </a:spcBef>
              <a:spcAft>
                <a:spcPts val="0"/>
              </a:spcAft>
              <a:defRPr sz="1050" b="0">
                <a:solidFill>
                  <a:schemeClr val="tx1"/>
                </a:solidFill>
                <a:latin typeface="+mn-lt"/>
                <a:cs typeface="+mn-cs"/>
              </a:defRPr>
            </a:lvl1pPr>
          </a:lstStyle>
          <a:p>
            <a:pPr>
              <a:defRPr/>
            </a:pPr>
            <a:fld id="{06C68BEB-243F-4BDE-91B9-3B07D3EAD818}"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8751729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Lst>
  <p:timing>
    <p:tnLst>
      <p:par>
        <p:cTn xmlns:p14="http://schemas.microsoft.com/office/powerpoint/2010/main" id="1" dur="indefinite" restart="never" nodeType="tmRoot"/>
      </p:par>
    </p:tnLst>
  </p:timing>
  <p:hf hdr="0" ftr="0" dt="0"/>
  <p:txStyles>
    <p:titleStyle>
      <a:lvl1pPr marL="58738" indent="-58738" algn="l" rtl="0" eaLnBrk="0" fontAlgn="base" hangingPunct="0">
        <a:spcBef>
          <a:spcPct val="0"/>
        </a:spcBef>
        <a:spcAft>
          <a:spcPct val="0"/>
        </a:spcAft>
        <a:defRPr sz="2200" b="1">
          <a:solidFill>
            <a:schemeClr val="tx1"/>
          </a:solidFill>
          <a:latin typeface="Calibri" pitchFamily="34" charset="0"/>
          <a:ea typeface="+mj-ea"/>
          <a:cs typeface="+mj-cs"/>
        </a:defRPr>
      </a:lvl1pPr>
      <a:lvl2pPr marL="58738" indent="-58738" algn="l" rtl="0" eaLnBrk="0" fontAlgn="base" hangingPunct="0">
        <a:spcBef>
          <a:spcPct val="0"/>
        </a:spcBef>
        <a:spcAft>
          <a:spcPct val="0"/>
        </a:spcAft>
        <a:defRPr sz="2200" b="1">
          <a:solidFill>
            <a:schemeClr val="tx1"/>
          </a:solidFill>
          <a:latin typeface="Calibri" pitchFamily="34" charset="0"/>
        </a:defRPr>
      </a:lvl2pPr>
      <a:lvl3pPr marL="58738" indent="-58738" algn="l" rtl="0" eaLnBrk="0" fontAlgn="base" hangingPunct="0">
        <a:spcBef>
          <a:spcPct val="0"/>
        </a:spcBef>
        <a:spcAft>
          <a:spcPct val="0"/>
        </a:spcAft>
        <a:defRPr sz="2200" b="1">
          <a:solidFill>
            <a:schemeClr val="tx1"/>
          </a:solidFill>
          <a:latin typeface="Calibri" pitchFamily="34" charset="0"/>
        </a:defRPr>
      </a:lvl3pPr>
      <a:lvl4pPr marL="58738" indent="-58738" algn="l" rtl="0" eaLnBrk="0" fontAlgn="base" hangingPunct="0">
        <a:spcBef>
          <a:spcPct val="0"/>
        </a:spcBef>
        <a:spcAft>
          <a:spcPct val="0"/>
        </a:spcAft>
        <a:defRPr sz="2200" b="1">
          <a:solidFill>
            <a:schemeClr val="tx1"/>
          </a:solidFill>
          <a:latin typeface="Calibri" pitchFamily="34" charset="0"/>
        </a:defRPr>
      </a:lvl4pPr>
      <a:lvl5pPr marL="58738" indent="-58738" algn="l" rtl="0" eaLnBrk="0" fontAlgn="base" hangingPunct="0">
        <a:spcBef>
          <a:spcPct val="0"/>
        </a:spcBef>
        <a:spcAft>
          <a:spcPct val="0"/>
        </a:spcAft>
        <a:defRPr sz="2200" b="1">
          <a:solidFill>
            <a:schemeClr val="tx1"/>
          </a:solidFill>
          <a:latin typeface="Calibri" pitchFamily="34" charset="0"/>
        </a:defRPr>
      </a:lvl5pPr>
      <a:lvl6pPr marL="515938" algn="l" rtl="0" fontAlgn="base">
        <a:spcBef>
          <a:spcPct val="0"/>
        </a:spcBef>
        <a:spcAft>
          <a:spcPct val="0"/>
        </a:spcAft>
        <a:defRPr sz="3200" b="1">
          <a:solidFill>
            <a:schemeClr val="tx1"/>
          </a:solidFill>
          <a:latin typeface="Arial" pitchFamily="34" charset="0"/>
        </a:defRPr>
      </a:lvl6pPr>
      <a:lvl7pPr marL="973138" algn="l" rtl="0" fontAlgn="base">
        <a:spcBef>
          <a:spcPct val="0"/>
        </a:spcBef>
        <a:spcAft>
          <a:spcPct val="0"/>
        </a:spcAft>
        <a:defRPr sz="3200" b="1">
          <a:solidFill>
            <a:schemeClr val="tx1"/>
          </a:solidFill>
          <a:latin typeface="Arial" pitchFamily="34" charset="0"/>
        </a:defRPr>
      </a:lvl7pPr>
      <a:lvl8pPr marL="1430338" algn="l" rtl="0" fontAlgn="base">
        <a:spcBef>
          <a:spcPct val="0"/>
        </a:spcBef>
        <a:spcAft>
          <a:spcPct val="0"/>
        </a:spcAft>
        <a:defRPr sz="3200" b="1">
          <a:solidFill>
            <a:schemeClr val="tx1"/>
          </a:solidFill>
          <a:latin typeface="Arial" pitchFamily="34" charset="0"/>
        </a:defRPr>
      </a:lvl8pPr>
      <a:lvl9pPr marL="1887538" algn="l"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Char char="•"/>
        <a:defRPr sz="16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chemeClr val="tx1"/>
        </a:buClr>
        <a:buChar char="–"/>
        <a:defRPr sz="1600">
          <a:solidFill>
            <a:schemeClr val="tx1"/>
          </a:solidFill>
          <a:latin typeface="Calibri" pitchFamily="34" charset="0"/>
        </a:defRPr>
      </a:lvl2pPr>
      <a:lvl3pPr marL="11430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3pPr>
      <a:lvl4pPr marL="16002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4pPr>
      <a:lvl5pPr marL="20574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5pPr>
      <a:lvl6pPr marL="2514600" indent="-228600" algn="l" rtl="0" fontAlgn="base">
        <a:spcBef>
          <a:spcPct val="20000"/>
        </a:spcBef>
        <a:spcAft>
          <a:spcPct val="0"/>
        </a:spcAft>
        <a:buClr>
          <a:schemeClr val="tx1"/>
        </a:buClr>
        <a:buChar char="•"/>
        <a:defRPr sz="2000">
          <a:solidFill>
            <a:schemeClr val="tx1"/>
          </a:solidFill>
          <a:latin typeface="+mn-lt"/>
        </a:defRPr>
      </a:lvl6pPr>
      <a:lvl7pPr marL="2971800" indent="-228600" algn="l" rtl="0" fontAlgn="base">
        <a:spcBef>
          <a:spcPct val="20000"/>
        </a:spcBef>
        <a:spcAft>
          <a:spcPct val="0"/>
        </a:spcAft>
        <a:buClr>
          <a:schemeClr val="tx1"/>
        </a:buClr>
        <a:buChar char="•"/>
        <a:defRPr sz="2000">
          <a:solidFill>
            <a:schemeClr val="tx1"/>
          </a:solidFill>
          <a:latin typeface="+mn-lt"/>
        </a:defRPr>
      </a:lvl7pPr>
      <a:lvl8pPr marL="3429000" indent="-228600" algn="l" rtl="0" fontAlgn="base">
        <a:spcBef>
          <a:spcPct val="20000"/>
        </a:spcBef>
        <a:spcAft>
          <a:spcPct val="0"/>
        </a:spcAft>
        <a:buClr>
          <a:schemeClr val="tx1"/>
        </a:buClr>
        <a:buChar char="•"/>
        <a:defRPr sz="2000">
          <a:solidFill>
            <a:schemeClr val="tx1"/>
          </a:solidFill>
          <a:latin typeface="+mn-lt"/>
        </a:defRPr>
      </a:lvl8pPr>
      <a:lvl9pPr marL="3886200" indent="-228600" algn="l" rtl="0" fontAlgn="base">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9144000" cy="497943"/>
          </a:xfrm>
          <a:prstGeom prst="rect">
            <a:avLst/>
          </a:prstGeom>
          <a:solidFill>
            <a:srgbClr val="FF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cxnSp>
        <p:nvCxnSpPr>
          <p:cNvPr id="12" name="Straight Connector 11"/>
          <p:cNvCxnSpPr/>
          <p:nvPr userDrawn="1"/>
        </p:nvCxnSpPr>
        <p:spPr>
          <a:xfrm>
            <a:off x="0" y="509297"/>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ound Same Side Corner Rectangle 12"/>
          <p:cNvSpPr/>
          <p:nvPr userDrawn="1"/>
        </p:nvSpPr>
        <p:spPr>
          <a:xfrm flipV="1">
            <a:off x="525378" y="409075"/>
            <a:ext cx="1247274" cy="376989"/>
          </a:xfrm>
          <a:prstGeom prst="round2SameRect">
            <a:avLst/>
          </a:prstGeom>
          <a:solidFill>
            <a:srgbClr val="A9233E"/>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4" name="Rectangle 13"/>
          <p:cNvSpPr/>
          <p:nvPr userDrawn="1"/>
        </p:nvSpPr>
        <p:spPr>
          <a:xfrm>
            <a:off x="0" y="-2974"/>
            <a:ext cx="9144000" cy="489100"/>
          </a:xfrm>
          <a:prstGeom prst="rect">
            <a:avLst/>
          </a:prstGeom>
          <a:solidFill>
            <a:srgbClr val="A92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pic>
        <p:nvPicPr>
          <p:cNvPr id="15" name="Picture 14"/>
          <p:cNvPicPr>
            <a:picLocks noChangeAspect="1"/>
          </p:cNvPicPr>
          <p:nvPr userDrawn="1"/>
        </p:nvPicPr>
        <p:blipFill>
          <a:blip r:embed="rId21"/>
          <a:stretch>
            <a:fillRect/>
          </a:stretch>
        </p:blipFill>
        <p:spPr>
          <a:xfrm>
            <a:off x="604561" y="198283"/>
            <a:ext cx="1088911" cy="503065"/>
          </a:xfrm>
          <a:prstGeom prst="rect">
            <a:avLst/>
          </a:prstGeom>
        </p:spPr>
      </p:pic>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t="16012" b="36230"/>
          <a:stretch/>
        </p:blipFill>
        <p:spPr>
          <a:xfrm>
            <a:off x="8303794" y="114369"/>
            <a:ext cx="796936" cy="212033"/>
          </a:xfrm>
          <a:prstGeom prst="rect">
            <a:avLst/>
          </a:prstGeom>
        </p:spPr>
      </p:pic>
      <p:sp>
        <p:nvSpPr>
          <p:cNvPr id="18" name="Slide Number Placeholder 6"/>
          <p:cNvSpPr>
            <a:spLocks noGrp="1"/>
          </p:cNvSpPr>
          <p:nvPr>
            <p:ph type="sldNum" sz="quarter" idx="4"/>
          </p:nvPr>
        </p:nvSpPr>
        <p:spPr>
          <a:xfrm>
            <a:off x="8664681" y="6392419"/>
            <a:ext cx="457200" cy="457200"/>
          </a:xfrm>
          <a:prstGeom prst="rect">
            <a:avLst/>
          </a:prstGeom>
        </p:spPr>
        <p:txBody>
          <a:bodyPr vert="horz" lIns="91430" tIns="45715" rIns="91430" bIns="45715" rtlCol="0" anchor="b"/>
          <a:lstStyle>
            <a:lvl1pPr algn="r" fontAlgn="auto">
              <a:spcBef>
                <a:spcPts val="0"/>
              </a:spcBef>
              <a:spcAft>
                <a:spcPts val="0"/>
              </a:spcAft>
              <a:defRPr sz="1050" b="0">
                <a:solidFill>
                  <a:schemeClr val="tx1"/>
                </a:solidFill>
                <a:latin typeface="+mn-lt"/>
                <a:cs typeface="+mn-cs"/>
              </a:defRPr>
            </a:lvl1pPr>
          </a:lstStyle>
          <a:p>
            <a:pPr>
              <a:defRPr/>
            </a:pPr>
            <a:fld id="{06C68BEB-243F-4BDE-91B9-3B07D3EAD818}"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51674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Lst>
  <p:timing>
    <p:tnLst>
      <p:par>
        <p:cTn xmlns:p14="http://schemas.microsoft.com/office/powerpoint/2010/main" id="1" dur="indefinite" restart="never" nodeType="tmRoot"/>
      </p:par>
    </p:tnLst>
  </p:timing>
  <p:hf hdr="0" ftr="0" dt="0"/>
  <p:txStyles>
    <p:titleStyle>
      <a:lvl1pPr marL="58738" indent="-58738" algn="l" rtl="0" eaLnBrk="0" fontAlgn="base" hangingPunct="0">
        <a:spcBef>
          <a:spcPct val="0"/>
        </a:spcBef>
        <a:spcAft>
          <a:spcPct val="0"/>
        </a:spcAft>
        <a:defRPr sz="2200" b="1">
          <a:solidFill>
            <a:schemeClr val="tx1"/>
          </a:solidFill>
          <a:latin typeface="Calibri" pitchFamily="34" charset="0"/>
          <a:ea typeface="+mj-ea"/>
          <a:cs typeface="+mj-cs"/>
        </a:defRPr>
      </a:lvl1pPr>
      <a:lvl2pPr marL="58738" indent="-58738" algn="l" rtl="0" eaLnBrk="0" fontAlgn="base" hangingPunct="0">
        <a:spcBef>
          <a:spcPct val="0"/>
        </a:spcBef>
        <a:spcAft>
          <a:spcPct val="0"/>
        </a:spcAft>
        <a:defRPr sz="2200" b="1">
          <a:solidFill>
            <a:schemeClr val="tx1"/>
          </a:solidFill>
          <a:latin typeface="Calibri" pitchFamily="34" charset="0"/>
        </a:defRPr>
      </a:lvl2pPr>
      <a:lvl3pPr marL="58738" indent="-58738" algn="l" rtl="0" eaLnBrk="0" fontAlgn="base" hangingPunct="0">
        <a:spcBef>
          <a:spcPct val="0"/>
        </a:spcBef>
        <a:spcAft>
          <a:spcPct val="0"/>
        </a:spcAft>
        <a:defRPr sz="2200" b="1">
          <a:solidFill>
            <a:schemeClr val="tx1"/>
          </a:solidFill>
          <a:latin typeface="Calibri" pitchFamily="34" charset="0"/>
        </a:defRPr>
      </a:lvl3pPr>
      <a:lvl4pPr marL="58738" indent="-58738" algn="l" rtl="0" eaLnBrk="0" fontAlgn="base" hangingPunct="0">
        <a:spcBef>
          <a:spcPct val="0"/>
        </a:spcBef>
        <a:spcAft>
          <a:spcPct val="0"/>
        </a:spcAft>
        <a:defRPr sz="2200" b="1">
          <a:solidFill>
            <a:schemeClr val="tx1"/>
          </a:solidFill>
          <a:latin typeface="Calibri" pitchFamily="34" charset="0"/>
        </a:defRPr>
      </a:lvl4pPr>
      <a:lvl5pPr marL="58738" indent="-58738" algn="l" rtl="0" eaLnBrk="0" fontAlgn="base" hangingPunct="0">
        <a:spcBef>
          <a:spcPct val="0"/>
        </a:spcBef>
        <a:spcAft>
          <a:spcPct val="0"/>
        </a:spcAft>
        <a:defRPr sz="2200" b="1">
          <a:solidFill>
            <a:schemeClr val="tx1"/>
          </a:solidFill>
          <a:latin typeface="Calibri" pitchFamily="34" charset="0"/>
        </a:defRPr>
      </a:lvl5pPr>
      <a:lvl6pPr marL="515938" algn="l" rtl="0" fontAlgn="base">
        <a:spcBef>
          <a:spcPct val="0"/>
        </a:spcBef>
        <a:spcAft>
          <a:spcPct val="0"/>
        </a:spcAft>
        <a:defRPr sz="3200" b="1">
          <a:solidFill>
            <a:schemeClr val="tx1"/>
          </a:solidFill>
          <a:latin typeface="Arial" pitchFamily="34" charset="0"/>
        </a:defRPr>
      </a:lvl6pPr>
      <a:lvl7pPr marL="973138" algn="l" rtl="0" fontAlgn="base">
        <a:spcBef>
          <a:spcPct val="0"/>
        </a:spcBef>
        <a:spcAft>
          <a:spcPct val="0"/>
        </a:spcAft>
        <a:defRPr sz="3200" b="1">
          <a:solidFill>
            <a:schemeClr val="tx1"/>
          </a:solidFill>
          <a:latin typeface="Arial" pitchFamily="34" charset="0"/>
        </a:defRPr>
      </a:lvl7pPr>
      <a:lvl8pPr marL="1430338" algn="l" rtl="0" fontAlgn="base">
        <a:spcBef>
          <a:spcPct val="0"/>
        </a:spcBef>
        <a:spcAft>
          <a:spcPct val="0"/>
        </a:spcAft>
        <a:defRPr sz="3200" b="1">
          <a:solidFill>
            <a:schemeClr val="tx1"/>
          </a:solidFill>
          <a:latin typeface="Arial" pitchFamily="34" charset="0"/>
        </a:defRPr>
      </a:lvl8pPr>
      <a:lvl9pPr marL="1887538" algn="l" rtl="0" fontAlgn="base">
        <a:spcBef>
          <a:spcPct val="0"/>
        </a:spcBef>
        <a:spcAft>
          <a:spcPct val="0"/>
        </a:spcAft>
        <a:defRPr sz="3200" b="1">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Char char="•"/>
        <a:defRPr sz="16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chemeClr val="tx1"/>
        </a:buClr>
        <a:buChar char="–"/>
        <a:defRPr sz="1600">
          <a:solidFill>
            <a:schemeClr val="tx1"/>
          </a:solidFill>
          <a:latin typeface="Calibri" pitchFamily="34" charset="0"/>
        </a:defRPr>
      </a:lvl2pPr>
      <a:lvl3pPr marL="11430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3pPr>
      <a:lvl4pPr marL="16002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4pPr>
      <a:lvl5pPr marL="2057400" indent="-228600" algn="l" rtl="0" eaLnBrk="0" fontAlgn="base" hangingPunct="0">
        <a:spcBef>
          <a:spcPct val="20000"/>
        </a:spcBef>
        <a:spcAft>
          <a:spcPct val="0"/>
        </a:spcAft>
        <a:buClr>
          <a:schemeClr val="tx1"/>
        </a:buClr>
        <a:buChar char="•"/>
        <a:defRPr sz="1600">
          <a:solidFill>
            <a:schemeClr val="tx1"/>
          </a:solidFill>
          <a:latin typeface="Calibri" pitchFamily="34" charset="0"/>
        </a:defRPr>
      </a:lvl5pPr>
      <a:lvl6pPr marL="2514600" indent="-228600" algn="l" rtl="0" fontAlgn="base">
        <a:spcBef>
          <a:spcPct val="20000"/>
        </a:spcBef>
        <a:spcAft>
          <a:spcPct val="0"/>
        </a:spcAft>
        <a:buClr>
          <a:schemeClr val="tx1"/>
        </a:buClr>
        <a:buChar char="•"/>
        <a:defRPr sz="2000">
          <a:solidFill>
            <a:schemeClr val="tx1"/>
          </a:solidFill>
          <a:latin typeface="+mn-lt"/>
        </a:defRPr>
      </a:lvl6pPr>
      <a:lvl7pPr marL="2971800" indent="-228600" algn="l" rtl="0" fontAlgn="base">
        <a:spcBef>
          <a:spcPct val="20000"/>
        </a:spcBef>
        <a:spcAft>
          <a:spcPct val="0"/>
        </a:spcAft>
        <a:buClr>
          <a:schemeClr val="tx1"/>
        </a:buClr>
        <a:buChar char="•"/>
        <a:defRPr sz="2000">
          <a:solidFill>
            <a:schemeClr val="tx1"/>
          </a:solidFill>
          <a:latin typeface="+mn-lt"/>
        </a:defRPr>
      </a:lvl7pPr>
      <a:lvl8pPr marL="3429000" indent="-228600" algn="l" rtl="0" fontAlgn="base">
        <a:spcBef>
          <a:spcPct val="20000"/>
        </a:spcBef>
        <a:spcAft>
          <a:spcPct val="0"/>
        </a:spcAft>
        <a:buClr>
          <a:schemeClr val="tx1"/>
        </a:buClr>
        <a:buChar char="•"/>
        <a:defRPr sz="2000">
          <a:solidFill>
            <a:schemeClr val="tx1"/>
          </a:solidFill>
          <a:latin typeface="+mn-lt"/>
        </a:defRPr>
      </a:lvl8pPr>
      <a:lvl9pPr marL="3886200" indent="-228600" algn="l" rtl="0" fontAlgn="base">
        <a:spcBef>
          <a:spcPct val="20000"/>
        </a:spcBef>
        <a:spcAft>
          <a:spcPct val="0"/>
        </a:spcAft>
        <a:buClr>
          <a:schemeClr val="tx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hyperlink" Target="mailto:jeffrey.meisel@census.gov" TargetMode="External"/><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emf"/><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0.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6.xml"/><Relationship Id="rId5" Type="http://schemas.openxmlformats.org/officeDocument/2006/relationships/image" Target="../media/image18.png"/><Relationship Id="rId6" Type="http://schemas.openxmlformats.org/officeDocument/2006/relationships/image" Target="../media/image10.emf"/><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1</a:t>
            </a:fld>
            <a:endParaRPr lang="en-US" sz="1200" dirty="0">
              <a:solidFill>
                <a:prstClr val="black"/>
              </a:solidFill>
            </a:endParaRPr>
          </a:p>
        </p:txBody>
      </p:sp>
      <p:sp>
        <p:nvSpPr>
          <p:cNvPr id="5" name="Title 1"/>
          <p:cNvSpPr>
            <a:spLocks noGrp="1"/>
          </p:cNvSpPr>
          <p:nvPr>
            <p:ph type="title"/>
          </p:nvPr>
        </p:nvSpPr>
        <p:spPr>
          <a:xfrm>
            <a:off x="2" y="3327366"/>
            <a:ext cx="9143999" cy="472607"/>
          </a:xfrm>
          <a:noFill/>
          <a:ln w="9525">
            <a:noFill/>
            <a:miter lim="800000"/>
            <a:headEnd/>
            <a:tailEnd/>
          </a:ln>
        </p:spPr>
        <p:txBody>
          <a:bodyPr vert="horz" wrap="square" lIns="91440" tIns="45720" rIns="91440" bIns="45720" numCol="1" anchor="b" anchorCtr="0" compatLnSpc="1">
            <a:prstTxWarp prst="textNoShape">
              <a:avLst/>
            </a:prstTxWarp>
          </a:bodyPr>
          <a:lstStyle/>
          <a:p>
            <a:pPr>
              <a:lnSpc>
                <a:spcPct val="120000"/>
              </a:lnSpc>
            </a:pPr>
            <a:r>
              <a:rPr lang="en-US" sz="3600" b="1" dirty="0" smtClean="0"/>
              <a:t>Using Open Data to Drive Innovation </a:t>
            </a:r>
            <a:br>
              <a:rPr lang="en-US" sz="3600" b="1" dirty="0" smtClean="0"/>
            </a:br>
            <a:r>
              <a:rPr lang="en-US" sz="3600" b="1" dirty="0" smtClean="0"/>
              <a:t>and Empower </a:t>
            </a:r>
            <a:r>
              <a:rPr lang="en-US" sz="3600" b="1" dirty="0"/>
              <a:t>a Nation of Data </a:t>
            </a:r>
            <a:r>
              <a:rPr lang="en-US" sz="3600" b="1" dirty="0" smtClean="0"/>
              <a:t>Users</a:t>
            </a:r>
            <a:endParaRPr lang="en-US" sz="3600" dirty="0"/>
          </a:p>
        </p:txBody>
      </p:sp>
      <p:sp>
        <p:nvSpPr>
          <p:cNvPr id="2" name="Rectangle 1"/>
          <p:cNvSpPr/>
          <p:nvPr/>
        </p:nvSpPr>
        <p:spPr>
          <a:xfrm>
            <a:off x="2774200" y="4831669"/>
            <a:ext cx="3457572" cy="747897"/>
          </a:xfrm>
          <a:prstGeom prst="rect">
            <a:avLst/>
          </a:prstGeom>
        </p:spPr>
        <p:txBody>
          <a:bodyPr wrap="none">
            <a:spAutoFit/>
          </a:bodyPr>
          <a:lstStyle/>
          <a:p>
            <a:pPr algn="ctr">
              <a:lnSpc>
                <a:spcPct val="120000"/>
              </a:lnSpc>
            </a:pPr>
            <a:r>
              <a:rPr lang="en-US" b="1" dirty="0" smtClean="0"/>
              <a:t>John H. Thompson</a:t>
            </a:r>
          </a:p>
          <a:p>
            <a:pPr algn="ctr">
              <a:lnSpc>
                <a:spcPct val="120000"/>
              </a:lnSpc>
            </a:pPr>
            <a:r>
              <a:rPr lang="en-US" b="1" dirty="0" smtClean="0"/>
              <a:t>Director of the U.S. Census Bureau</a:t>
            </a:r>
          </a:p>
        </p:txBody>
      </p:sp>
    </p:spTree>
    <p:extLst>
      <p:ext uri="{BB962C8B-B14F-4D97-AF65-F5344CB8AC3E}">
        <p14:creationId xmlns:p14="http://schemas.microsoft.com/office/powerpoint/2010/main" val="4160757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10</a:t>
            </a:fld>
            <a:endParaRPr lang="en-US" sz="1200" dirty="0">
              <a:solidFill>
                <a:prstClr val="black"/>
              </a:solidFill>
            </a:endParaRPr>
          </a:p>
        </p:txBody>
      </p:sp>
      <p:sp>
        <p:nvSpPr>
          <p:cNvPr id="7" name="Rectangle 6"/>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Commerce Data Service</a:t>
            </a:r>
            <a:endParaRPr lang="en-US" sz="2400" dirty="0">
              <a:solidFill>
                <a:schemeClr val="bg1"/>
              </a:solidFill>
              <a:latin typeface="Raleway"/>
              <a:ea typeface="Raleway"/>
              <a:cs typeface="Raleway"/>
              <a:sym typeface="Raleway"/>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24854"/>
          <a:stretch/>
        </p:blipFill>
        <p:spPr>
          <a:xfrm>
            <a:off x="0" y="1559398"/>
            <a:ext cx="9144000" cy="3546986"/>
          </a:xfrm>
          <a:prstGeom prst="rect">
            <a:avLst/>
          </a:prstGeom>
        </p:spPr>
      </p:pic>
      <p:pic>
        <p:nvPicPr>
          <p:cNvPr id="10" name="Picture 9"/>
          <p:cNvPicPr>
            <a:picLocks noChangeAspect="1"/>
          </p:cNvPicPr>
          <p:nvPr/>
        </p:nvPicPr>
        <p:blipFill>
          <a:blip r:embed="rId4"/>
          <a:stretch>
            <a:fillRect/>
          </a:stretch>
        </p:blipFill>
        <p:spPr>
          <a:xfrm>
            <a:off x="-44963" y="271016"/>
            <a:ext cx="5930900" cy="1092200"/>
          </a:xfrm>
          <a:prstGeom prst="rect">
            <a:avLst/>
          </a:prstGeom>
        </p:spPr>
      </p:pic>
      <p:sp>
        <p:nvSpPr>
          <p:cNvPr id="11" name="Rectangle 10"/>
          <p:cNvSpPr/>
          <p:nvPr/>
        </p:nvSpPr>
        <p:spPr>
          <a:xfrm>
            <a:off x="100543" y="546209"/>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Commerce Data Service</a:t>
            </a:r>
            <a:endParaRPr lang="en-US" sz="2400"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19004630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963" y="271016"/>
            <a:ext cx="5930900" cy="1092200"/>
          </a:xfrm>
          <a:prstGeom prst="rect">
            <a:avLst/>
          </a:prstGeom>
        </p:spPr>
      </p:pic>
      <p:sp>
        <p:nvSpPr>
          <p:cNvPr id="4" name="Rectangle 3"/>
          <p:cNvSpPr/>
          <p:nvPr/>
        </p:nvSpPr>
        <p:spPr>
          <a:xfrm>
            <a:off x="106884" y="299779"/>
            <a:ext cx="5636756" cy="937949"/>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Evidence-Based Policymaking Commission</a:t>
            </a:r>
            <a:endParaRPr lang="en-US" sz="2400" dirty="0">
              <a:solidFill>
                <a:schemeClr val="bg1"/>
              </a:solidFill>
              <a:latin typeface="Raleway"/>
              <a:ea typeface="Raleway"/>
              <a:cs typeface="Raleway"/>
              <a:sym typeface="Raleway"/>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903" y="1363216"/>
            <a:ext cx="3687915" cy="4422122"/>
          </a:xfrm>
          <a:prstGeom prst="rect">
            <a:avLst/>
          </a:prstGeom>
          <a:ln>
            <a:solidFill>
              <a:schemeClr val="tx1"/>
            </a:solidFill>
          </a:ln>
        </p:spPr>
      </p:pic>
      <p:sp>
        <p:nvSpPr>
          <p:cNvPr id="6" name="Shape 39"/>
          <p:cNvSpPr txBox="1">
            <a:spLocks/>
          </p:cNvSpPr>
          <p:nvPr/>
        </p:nvSpPr>
        <p:spPr>
          <a:xfrm>
            <a:off x="419849" y="1669169"/>
            <a:ext cx="4685227" cy="3652425"/>
          </a:xfrm>
          <a:prstGeom prst="rect">
            <a:avLst/>
          </a:prstGeom>
        </p:spPr>
        <p:txBody>
          <a:bodyPr vert="horz" lIns="91413" tIns="91413" rIns="91413" bIns="91413"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82581">
              <a:lnSpc>
                <a:spcPct val="120000"/>
              </a:lnSpc>
              <a:spcBef>
                <a:spcPts val="300"/>
              </a:spcBef>
            </a:pPr>
            <a:r>
              <a:rPr lang="en-US" sz="1600" dirty="0" smtClean="0">
                <a:latin typeface="Raleway"/>
                <a:ea typeface="Raleway"/>
                <a:cs typeface="Raleway"/>
                <a:sym typeface="Raleway"/>
              </a:rPr>
              <a:t>Determine optimal arrangement for integrating and disseminating federal administrative and survey data and statistical data series</a:t>
            </a:r>
          </a:p>
          <a:p>
            <a:pPr marL="482581">
              <a:lnSpc>
                <a:spcPct val="120000"/>
              </a:lnSpc>
              <a:spcBef>
                <a:spcPts val="300"/>
              </a:spcBef>
            </a:pPr>
            <a:r>
              <a:rPr lang="en-US" sz="1600" dirty="0" smtClean="0">
                <a:latin typeface="Raleway"/>
                <a:ea typeface="Raleway"/>
                <a:cs typeface="Raleway"/>
                <a:sym typeface="Raleway"/>
              </a:rPr>
              <a:t>Recommend data infrastructure, database security, and statistical protocols</a:t>
            </a:r>
            <a:endParaRPr lang="en-US" sz="1600" dirty="0">
              <a:latin typeface="Raleway"/>
              <a:ea typeface="Raleway"/>
              <a:cs typeface="Raleway"/>
              <a:sym typeface="Raleway"/>
            </a:endParaRPr>
          </a:p>
          <a:p>
            <a:pPr marL="482581">
              <a:lnSpc>
                <a:spcPct val="120000"/>
              </a:lnSpc>
              <a:spcBef>
                <a:spcPts val="300"/>
              </a:spcBef>
            </a:pPr>
            <a:r>
              <a:rPr lang="en-US" sz="1600" dirty="0" smtClean="0">
                <a:latin typeface="Raleway"/>
                <a:ea typeface="Raleway"/>
                <a:cs typeface="Raleway"/>
                <a:sym typeface="Raleway"/>
              </a:rPr>
              <a:t>Recommend outcomes measurement and rigorous impact analysis</a:t>
            </a:r>
          </a:p>
          <a:p>
            <a:pPr marL="482581">
              <a:lnSpc>
                <a:spcPct val="120000"/>
              </a:lnSpc>
              <a:spcBef>
                <a:spcPts val="300"/>
              </a:spcBef>
            </a:pPr>
            <a:r>
              <a:rPr lang="en-US" sz="1600" dirty="0" smtClean="0">
                <a:latin typeface="Raleway"/>
                <a:ea typeface="Raleway"/>
                <a:cs typeface="Raleway"/>
                <a:sym typeface="Raleway"/>
              </a:rPr>
              <a:t>Consider a clearinghouse for federal program and survey data</a:t>
            </a:r>
          </a:p>
          <a:p>
            <a:pPr marL="482581">
              <a:lnSpc>
                <a:spcPct val="120000"/>
              </a:lnSpc>
              <a:spcBef>
                <a:spcPts val="300"/>
              </a:spcBef>
            </a:pPr>
            <a:r>
              <a:rPr lang="en-US" sz="1600" dirty="0" smtClean="0">
                <a:latin typeface="Raleway"/>
                <a:ea typeface="Raleway"/>
                <a:cs typeface="Raleway"/>
                <a:sym typeface="Raleway"/>
              </a:rPr>
              <a:t>Participation from Census Bureau, IRS, OMB, BLS, Bureau of Economic Analysis, Social Security Administration, HHS, Agriculture, HUD, Education, Justice</a:t>
            </a:r>
          </a:p>
        </p:txBody>
      </p:sp>
    </p:spTree>
    <p:extLst>
      <p:ext uri="{BB962C8B-B14F-4D97-AF65-F5344CB8AC3E}">
        <p14:creationId xmlns:p14="http://schemas.microsoft.com/office/powerpoint/2010/main" val="23947082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963" y="271016"/>
            <a:ext cx="5930900" cy="1092200"/>
          </a:xfrm>
          <a:prstGeom prst="rect">
            <a:avLst/>
          </a:prstGeom>
        </p:spPr>
      </p:pic>
      <p:sp>
        <p:nvSpPr>
          <p:cNvPr id="4" name="Rectangle 3"/>
          <p:cNvSpPr/>
          <p:nvPr/>
        </p:nvSpPr>
        <p:spPr>
          <a:xfrm>
            <a:off x="106884" y="276262"/>
            <a:ext cx="5636756" cy="100489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Invitation to the Census </a:t>
            </a:r>
          </a:p>
          <a:p>
            <a:pPr marL="482581">
              <a:lnSpc>
                <a:spcPct val="120000"/>
              </a:lnSpc>
              <a:spcBef>
                <a:spcPts val="300"/>
              </a:spcBef>
            </a:pPr>
            <a:r>
              <a:rPr lang="en-US" sz="2400" dirty="0" smtClean="0">
                <a:solidFill>
                  <a:schemeClr val="bg1"/>
                </a:solidFill>
                <a:latin typeface="Raleway"/>
                <a:ea typeface="Raleway"/>
                <a:cs typeface="Raleway"/>
                <a:sym typeface="Raleway"/>
              </a:rPr>
              <a:t>Open Data Workshop</a:t>
            </a:r>
            <a:endParaRPr lang="en-US" sz="2400" dirty="0">
              <a:solidFill>
                <a:schemeClr val="bg1"/>
              </a:solidFill>
              <a:latin typeface="Raleway"/>
              <a:ea typeface="Raleway"/>
              <a:cs typeface="Raleway"/>
              <a:sym typeface="Raleway"/>
            </a:endParaRPr>
          </a:p>
        </p:txBody>
      </p:sp>
      <p:sp>
        <p:nvSpPr>
          <p:cNvPr id="3" name="Rectangle 2"/>
          <p:cNvSpPr/>
          <p:nvPr/>
        </p:nvSpPr>
        <p:spPr>
          <a:xfrm>
            <a:off x="540996" y="1814070"/>
            <a:ext cx="5080653" cy="3817968"/>
          </a:xfrm>
          <a:prstGeom prst="rect">
            <a:avLst/>
          </a:prstGeom>
        </p:spPr>
        <p:txBody>
          <a:bodyPr wrap="square">
            <a:spAutoFit/>
          </a:bodyPr>
          <a:lstStyle/>
          <a:p>
            <a:pPr marL="139681" indent="0">
              <a:lnSpc>
                <a:spcPct val="120000"/>
              </a:lnSpc>
              <a:spcBef>
                <a:spcPts val="300"/>
              </a:spcBef>
              <a:buNone/>
            </a:pPr>
            <a:r>
              <a:rPr lang="en-US" sz="2400" dirty="0" smtClean="0">
                <a:latin typeface="Raleway"/>
                <a:ea typeface="Raleway"/>
                <a:cs typeface="Raleway"/>
                <a:sym typeface="Raleway"/>
              </a:rPr>
              <a:t>Want to learn about our APIs, SDKs, and see some examples for data scientists?</a:t>
            </a:r>
          </a:p>
          <a:p>
            <a:pPr marL="139681" indent="0">
              <a:lnSpc>
                <a:spcPct val="120000"/>
              </a:lnSpc>
              <a:spcBef>
                <a:spcPts val="300"/>
              </a:spcBef>
              <a:buNone/>
            </a:pPr>
            <a:endParaRPr lang="en-US" sz="2400" dirty="0">
              <a:latin typeface="Raleway"/>
              <a:ea typeface="Raleway"/>
              <a:cs typeface="Raleway"/>
              <a:sym typeface="Raleway"/>
            </a:endParaRPr>
          </a:p>
          <a:p>
            <a:pPr marL="139681" indent="0">
              <a:lnSpc>
                <a:spcPct val="120000"/>
              </a:lnSpc>
              <a:spcBef>
                <a:spcPts val="300"/>
              </a:spcBef>
              <a:buNone/>
            </a:pPr>
            <a:r>
              <a:rPr lang="en-US" sz="2400" dirty="0">
                <a:latin typeface="Raleway"/>
                <a:ea typeface="Raleway"/>
                <a:cs typeface="Raleway"/>
                <a:sym typeface="Raleway"/>
              </a:rPr>
              <a:t>Please join us for our </a:t>
            </a:r>
            <a:endParaRPr lang="en-US" sz="2400" dirty="0" smtClean="0">
              <a:latin typeface="Raleway"/>
              <a:ea typeface="Raleway"/>
              <a:cs typeface="Raleway"/>
              <a:sym typeface="Raleway"/>
            </a:endParaRPr>
          </a:p>
          <a:p>
            <a:pPr marL="139681" indent="0">
              <a:lnSpc>
                <a:spcPct val="120000"/>
              </a:lnSpc>
              <a:spcBef>
                <a:spcPts val="300"/>
              </a:spcBef>
              <a:buNone/>
            </a:pPr>
            <a:r>
              <a:rPr lang="en-US" sz="2400" dirty="0" smtClean="0">
                <a:latin typeface="Raleway"/>
                <a:ea typeface="Raleway"/>
                <a:cs typeface="Raleway"/>
                <a:sym typeface="Raleway"/>
              </a:rPr>
              <a:t>Open Data workshop </a:t>
            </a:r>
            <a:r>
              <a:rPr lang="en-US" sz="2400" dirty="0">
                <a:latin typeface="Raleway"/>
                <a:ea typeface="Raleway"/>
                <a:cs typeface="Raleway"/>
                <a:sym typeface="Raleway"/>
              </a:rPr>
              <a:t>tomorrow </a:t>
            </a:r>
          </a:p>
          <a:p>
            <a:pPr marL="139681" indent="0">
              <a:lnSpc>
                <a:spcPct val="120000"/>
              </a:lnSpc>
              <a:spcBef>
                <a:spcPts val="300"/>
              </a:spcBef>
              <a:buNone/>
            </a:pPr>
            <a:r>
              <a:rPr lang="en-US" sz="2400" dirty="0" smtClean="0">
                <a:latin typeface="Raleway"/>
                <a:ea typeface="Raleway"/>
                <a:cs typeface="Raleway"/>
                <a:sym typeface="Raleway"/>
              </a:rPr>
              <a:t>Sunday 11</a:t>
            </a:r>
            <a:r>
              <a:rPr lang="en-US" sz="2400" dirty="0">
                <a:latin typeface="Raleway"/>
                <a:ea typeface="Raleway"/>
                <a:cs typeface="Raleway"/>
                <a:sym typeface="Raleway"/>
              </a:rPr>
              <a:t>:</a:t>
            </a:r>
            <a:r>
              <a:rPr lang="en-US" sz="2400" dirty="0" smtClean="0">
                <a:latin typeface="Raleway"/>
                <a:ea typeface="Raleway"/>
                <a:cs typeface="Raleway"/>
                <a:sym typeface="Raleway"/>
              </a:rPr>
              <a:t>00 am </a:t>
            </a:r>
            <a:r>
              <a:rPr lang="en-US" sz="2400" dirty="0">
                <a:latin typeface="Raleway"/>
                <a:ea typeface="Raleway"/>
                <a:cs typeface="Raleway"/>
                <a:sym typeface="Raleway"/>
              </a:rPr>
              <a:t>– 12:</a:t>
            </a:r>
            <a:r>
              <a:rPr lang="en-US" sz="2400" dirty="0" smtClean="0">
                <a:latin typeface="Raleway"/>
                <a:ea typeface="Raleway"/>
                <a:cs typeface="Raleway"/>
                <a:sym typeface="Raleway"/>
              </a:rPr>
              <a:t>30 pm</a:t>
            </a:r>
            <a:endParaRPr lang="en-US" sz="2400" dirty="0">
              <a:latin typeface="Raleway"/>
              <a:ea typeface="Raleway"/>
              <a:cs typeface="Raleway"/>
              <a:sym typeface="Raleway"/>
            </a:endParaRPr>
          </a:p>
          <a:p>
            <a:pPr marL="139681" indent="0">
              <a:lnSpc>
                <a:spcPct val="120000"/>
              </a:lnSpc>
              <a:spcBef>
                <a:spcPts val="300"/>
              </a:spcBef>
              <a:buNone/>
            </a:pPr>
            <a:r>
              <a:rPr lang="en-US" sz="2400" dirty="0" smtClean="0">
                <a:latin typeface="Raleway"/>
                <a:ea typeface="Raleway"/>
                <a:cs typeface="Raleway"/>
                <a:sym typeface="Raleway"/>
              </a:rPr>
              <a:t>Room 209.</a:t>
            </a:r>
            <a:endParaRPr lang="en-US" sz="2400" dirty="0">
              <a:latin typeface="Raleway"/>
              <a:ea typeface="Raleway"/>
              <a:cs typeface="Raleway"/>
              <a:sym typeface="Raleway"/>
            </a:endParaRPr>
          </a:p>
        </p:txBody>
      </p:sp>
      <p:sp>
        <p:nvSpPr>
          <p:cNvPr id="7" name="Rectangle 6"/>
          <p:cNvSpPr/>
          <p:nvPr/>
        </p:nvSpPr>
        <p:spPr>
          <a:xfrm>
            <a:off x="5739257" y="1761644"/>
            <a:ext cx="3081322" cy="4490973"/>
          </a:xfrm>
          <a:prstGeom prst="rect">
            <a:avLst/>
          </a:prstGeom>
        </p:spPr>
        <p:txBody>
          <a:bodyPr wrap="square">
            <a:spAutoFit/>
          </a:bodyPr>
          <a:lstStyle/>
          <a:p>
            <a:pPr marL="139681" indent="0" algn="ctr">
              <a:lnSpc>
                <a:spcPct val="120000"/>
              </a:lnSpc>
              <a:spcBef>
                <a:spcPts val="300"/>
              </a:spcBef>
              <a:buNone/>
            </a:pPr>
            <a:r>
              <a:rPr lang="en-US" sz="2000" b="1" dirty="0" smtClean="0">
                <a:latin typeface="Raleway"/>
                <a:ea typeface="Raleway"/>
                <a:cs typeface="Raleway"/>
                <a:sym typeface="Raleway"/>
              </a:rPr>
              <a:t>Workshop Topics:</a:t>
            </a:r>
          </a:p>
          <a:p>
            <a:pPr marL="139681" indent="0" algn="ctr">
              <a:lnSpc>
                <a:spcPct val="120000"/>
              </a:lnSpc>
              <a:spcBef>
                <a:spcPts val="300"/>
              </a:spcBef>
              <a:buNone/>
            </a:pPr>
            <a:r>
              <a:rPr lang="en-US" sz="2000" dirty="0" smtClean="0">
                <a:latin typeface="Raleway"/>
                <a:ea typeface="Raleway"/>
                <a:cs typeface="Raleway"/>
                <a:sym typeface="Raleway"/>
              </a:rPr>
              <a:t>Census APIs</a:t>
            </a:r>
          </a:p>
          <a:p>
            <a:pPr marL="139681" indent="0" algn="ctr">
              <a:lnSpc>
                <a:spcPct val="120000"/>
              </a:lnSpc>
              <a:spcBef>
                <a:spcPts val="300"/>
              </a:spcBef>
              <a:buNone/>
            </a:pPr>
            <a:r>
              <a:rPr lang="en-US" sz="2000" dirty="0" err="1" smtClean="0">
                <a:latin typeface="Raleway"/>
                <a:ea typeface="Raleway"/>
                <a:cs typeface="Raleway"/>
                <a:sym typeface="Raleway"/>
              </a:rPr>
              <a:t>CitySDK</a:t>
            </a:r>
            <a:endParaRPr lang="en-US" sz="2000" dirty="0" smtClean="0">
              <a:latin typeface="Raleway"/>
              <a:ea typeface="Raleway"/>
              <a:cs typeface="Raleway"/>
              <a:sym typeface="Raleway"/>
            </a:endParaRPr>
          </a:p>
          <a:p>
            <a:pPr marL="139681" indent="0" algn="ctr">
              <a:lnSpc>
                <a:spcPct val="120000"/>
              </a:lnSpc>
              <a:spcBef>
                <a:spcPts val="300"/>
              </a:spcBef>
              <a:buNone/>
            </a:pPr>
            <a:r>
              <a:rPr lang="en-US" sz="2000" dirty="0" smtClean="0">
                <a:latin typeface="Raleway"/>
                <a:ea typeface="Raleway"/>
                <a:cs typeface="Raleway"/>
                <a:sym typeface="Raleway"/>
              </a:rPr>
              <a:t>R</a:t>
            </a:r>
          </a:p>
          <a:p>
            <a:pPr marL="139681" indent="0" algn="ctr">
              <a:lnSpc>
                <a:spcPct val="120000"/>
              </a:lnSpc>
              <a:spcBef>
                <a:spcPts val="300"/>
              </a:spcBef>
              <a:buNone/>
            </a:pPr>
            <a:r>
              <a:rPr lang="en-US" sz="2000" dirty="0" smtClean="0">
                <a:latin typeface="Raleway"/>
                <a:ea typeface="Raleway"/>
                <a:cs typeface="Raleway"/>
                <a:sym typeface="Raleway"/>
              </a:rPr>
              <a:t>Python</a:t>
            </a:r>
          </a:p>
          <a:p>
            <a:pPr marL="139681" indent="0" algn="ctr">
              <a:lnSpc>
                <a:spcPct val="120000"/>
              </a:lnSpc>
              <a:spcBef>
                <a:spcPts val="300"/>
              </a:spcBef>
              <a:buNone/>
            </a:pPr>
            <a:r>
              <a:rPr lang="en-US" sz="2000" dirty="0" smtClean="0">
                <a:latin typeface="Raleway"/>
                <a:ea typeface="Raleway"/>
                <a:cs typeface="Raleway"/>
                <a:sym typeface="Raleway"/>
              </a:rPr>
              <a:t>Tableau</a:t>
            </a:r>
          </a:p>
          <a:p>
            <a:pPr marL="139681" indent="0" algn="ctr">
              <a:lnSpc>
                <a:spcPct val="120000"/>
              </a:lnSpc>
              <a:spcBef>
                <a:spcPts val="300"/>
              </a:spcBef>
              <a:buNone/>
            </a:pPr>
            <a:endParaRPr lang="en-US" sz="2000" dirty="0">
              <a:latin typeface="Raleway"/>
              <a:ea typeface="Raleway"/>
              <a:cs typeface="Raleway"/>
              <a:sym typeface="Raleway"/>
            </a:endParaRPr>
          </a:p>
          <a:p>
            <a:pPr marL="139681" indent="0" algn="ctr">
              <a:lnSpc>
                <a:spcPct val="120000"/>
              </a:lnSpc>
              <a:spcBef>
                <a:spcPts val="300"/>
              </a:spcBef>
              <a:buNone/>
            </a:pPr>
            <a:r>
              <a:rPr lang="en-US" sz="2000" b="1" dirty="0" smtClean="0">
                <a:latin typeface="Raleway"/>
                <a:ea typeface="Raleway"/>
                <a:cs typeface="Raleway"/>
                <a:sym typeface="Raleway"/>
              </a:rPr>
              <a:t>Datasets:</a:t>
            </a:r>
          </a:p>
          <a:p>
            <a:pPr marL="139681" indent="0" algn="ctr">
              <a:lnSpc>
                <a:spcPct val="120000"/>
              </a:lnSpc>
              <a:spcBef>
                <a:spcPts val="300"/>
              </a:spcBef>
              <a:buNone/>
            </a:pPr>
            <a:r>
              <a:rPr lang="en-US" sz="2000" dirty="0" smtClean="0">
                <a:latin typeface="Raleway"/>
                <a:ea typeface="Raleway"/>
                <a:cs typeface="Raleway"/>
                <a:sym typeface="Raleway"/>
              </a:rPr>
              <a:t>American Community Survey</a:t>
            </a:r>
          </a:p>
          <a:p>
            <a:pPr marL="139681" indent="0" algn="ctr">
              <a:lnSpc>
                <a:spcPct val="120000"/>
              </a:lnSpc>
              <a:spcBef>
                <a:spcPts val="300"/>
              </a:spcBef>
              <a:buNone/>
            </a:pPr>
            <a:r>
              <a:rPr lang="en-US" sz="2000" dirty="0" smtClean="0">
                <a:latin typeface="Raleway"/>
                <a:ea typeface="Raleway"/>
                <a:cs typeface="Raleway"/>
                <a:sym typeface="Raleway"/>
              </a:rPr>
              <a:t>LEHD</a:t>
            </a:r>
            <a:endParaRPr lang="en-US" sz="2000" dirty="0">
              <a:latin typeface="Raleway"/>
              <a:ea typeface="Raleway"/>
              <a:cs typeface="Raleway"/>
              <a:sym typeface="Raleway"/>
            </a:endParaRPr>
          </a:p>
        </p:txBody>
      </p:sp>
    </p:spTree>
    <p:extLst>
      <p:ext uri="{BB962C8B-B14F-4D97-AF65-F5344CB8AC3E}">
        <p14:creationId xmlns:p14="http://schemas.microsoft.com/office/powerpoint/2010/main" val="26956272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13</a:t>
            </a:fld>
            <a:endParaRPr lang="en-US" sz="1200" dirty="0">
              <a:solidFill>
                <a:prstClr val="black"/>
              </a:solidFill>
            </a:endParaRPr>
          </a:p>
        </p:txBody>
      </p:sp>
      <p:pic>
        <p:nvPicPr>
          <p:cNvPr id="6" name="Picture 5"/>
          <p:cNvPicPr>
            <a:picLocks noChangeAspect="1"/>
          </p:cNvPicPr>
          <p:nvPr/>
        </p:nvPicPr>
        <p:blipFill>
          <a:blip r:embed="rId3"/>
          <a:stretch>
            <a:fillRect/>
          </a:stretch>
        </p:blipFill>
        <p:spPr>
          <a:xfrm>
            <a:off x="-44963" y="271016"/>
            <a:ext cx="5930900" cy="1092200"/>
          </a:xfrm>
          <a:prstGeom prst="rect">
            <a:avLst/>
          </a:prstGeom>
        </p:spPr>
      </p:pic>
      <p:sp>
        <p:nvSpPr>
          <p:cNvPr id="7" name="Rectangle 6"/>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Thank You</a:t>
            </a:r>
            <a:endParaRPr lang="en-US" sz="2400" dirty="0">
              <a:solidFill>
                <a:schemeClr val="bg1"/>
              </a:solidFill>
              <a:latin typeface="Raleway"/>
              <a:ea typeface="Raleway"/>
              <a:cs typeface="Raleway"/>
              <a:sym typeface="Raleway"/>
            </a:endParaRPr>
          </a:p>
        </p:txBody>
      </p:sp>
      <p:sp>
        <p:nvSpPr>
          <p:cNvPr id="8" name="Shape 39"/>
          <p:cNvSpPr txBox="1">
            <a:spLocks/>
          </p:cNvSpPr>
          <p:nvPr/>
        </p:nvSpPr>
        <p:spPr>
          <a:xfrm>
            <a:off x="346523" y="2467000"/>
            <a:ext cx="4286781" cy="2353884"/>
          </a:xfrm>
          <a:prstGeom prst="rect">
            <a:avLst/>
          </a:prstGeom>
        </p:spPr>
        <p:txBody>
          <a:bodyPr vert="horz" lIns="91413" tIns="91413" rIns="91413" bIns="91413"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681" indent="0">
              <a:lnSpc>
                <a:spcPct val="120000"/>
              </a:lnSpc>
              <a:spcBef>
                <a:spcPts val="300"/>
              </a:spcBef>
              <a:buNone/>
            </a:pPr>
            <a:r>
              <a:rPr lang="en-US" sz="2000" dirty="0" smtClean="0">
                <a:latin typeface="Raleway"/>
                <a:ea typeface="Raleway"/>
                <a:cs typeface="Raleway"/>
                <a:sym typeface="Raleway"/>
              </a:rPr>
              <a:t>We want to hear from you on how you use our data.  To complete a user interview, please contact: </a:t>
            </a:r>
            <a:r>
              <a:rPr lang="en-US" sz="2000" dirty="0" smtClean="0">
                <a:latin typeface="Raleway"/>
                <a:ea typeface="Raleway"/>
                <a:cs typeface="Raleway"/>
                <a:sym typeface="Raleway"/>
                <a:hlinkClick r:id="rId4"/>
              </a:rPr>
              <a:t>jeffrey.meisel@census.gov</a:t>
            </a:r>
            <a:endParaRPr lang="en-US" sz="2000" dirty="0" smtClean="0">
              <a:latin typeface="Raleway"/>
              <a:ea typeface="Raleway"/>
              <a:cs typeface="Raleway"/>
              <a:sym typeface="Raleway"/>
            </a:endParaRPr>
          </a:p>
          <a:p>
            <a:pPr marL="139681" indent="0">
              <a:lnSpc>
                <a:spcPct val="120000"/>
              </a:lnSpc>
              <a:spcBef>
                <a:spcPts val="300"/>
              </a:spcBef>
              <a:buNone/>
            </a:pPr>
            <a:endParaRPr lang="en-US" sz="2000" dirty="0" smtClean="0">
              <a:latin typeface="Raleway"/>
              <a:ea typeface="Raleway"/>
              <a:cs typeface="Raleway"/>
              <a:sym typeface="Raleway"/>
            </a:endParaRPr>
          </a:p>
          <a:p>
            <a:pPr marL="139681" indent="0">
              <a:lnSpc>
                <a:spcPct val="120000"/>
              </a:lnSpc>
              <a:spcBef>
                <a:spcPts val="300"/>
              </a:spcBef>
              <a:buNone/>
            </a:pPr>
            <a:r>
              <a:rPr lang="en-US" sz="2000" dirty="0" smtClean="0">
                <a:latin typeface="Raleway"/>
                <a:ea typeface="Raleway"/>
                <a:cs typeface="Raleway"/>
                <a:sym typeface="Raleway"/>
              </a:rPr>
              <a:t>Follow us on </a:t>
            </a:r>
            <a:r>
              <a:rPr lang="en-US" sz="2000" dirty="0" err="1" smtClean="0">
                <a:latin typeface="Raleway"/>
                <a:ea typeface="Raleway"/>
                <a:cs typeface="Raleway"/>
                <a:sym typeface="Raleway"/>
              </a:rPr>
              <a:t>Github</a:t>
            </a:r>
            <a:r>
              <a:rPr lang="en-US" sz="2000" dirty="0" smtClean="0">
                <a:latin typeface="Raleway"/>
                <a:ea typeface="Raleway"/>
                <a:cs typeface="Raleway"/>
                <a:sym typeface="Raleway"/>
              </a:rPr>
              <a:t>:</a:t>
            </a:r>
            <a:endParaRPr lang="en-US" sz="2000" dirty="0">
              <a:latin typeface="Raleway"/>
              <a:ea typeface="Raleway"/>
              <a:cs typeface="Raleway"/>
              <a:sym typeface="Raleway"/>
            </a:endParaRPr>
          </a:p>
          <a:p>
            <a:pPr marL="139681" indent="0">
              <a:lnSpc>
                <a:spcPct val="120000"/>
              </a:lnSpc>
              <a:spcBef>
                <a:spcPts val="300"/>
              </a:spcBef>
              <a:buNone/>
            </a:pPr>
            <a:r>
              <a:rPr lang="en-US" sz="2000" dirty="0"/>
              <a:t>https://</a:t>
            </a:r>
            <a:r>
              <a:rPr lang="en-US" sz="2000" dirty="0" err="1"/>
              <a:t>github.com</a:t>
            </a:r>
            <a:r>
              <a:rPr lang="en-US" sz="2000" dirty="0"/>
              <a:t>/</a:t>
            </a:r>
            <a:r>
              <a:rPr lang="en-US" sz="2000" dirty="0" err="1"/>
              <a:t>uscensusbureau</a:t>
            </a:r>
            <a:r>
              <a:rPr lang="en-US" sz="2000" dirty="0"/>
              <a:t>/</a:t>
            </a:r>
          </a:p>
          <a:p>
            <a:pPr marL="139681" indent="0">
              <a:lnSpc>
                <a:spcPct val="120000"/>
              </a:lnSpc>
              <a:spcBef>
                <a:spcPts val="300"/>
              </a:spcBef>
              <a:buNone/>
            </a:pPr>
            <a:endParaRPr lang="en-US" sz="2000" dirty="0" smtClean="0">
              <a:latin typeface="Raleway"/>
              <a:ea typeface="Raleway"/>
              <a:cs typeface="Raleway"/>
              <a:sym typeface="Raleway"/>
            </a:endParaRPr>
          </a:p>
        </p:txBody>
      </p:sp>
      <p:pic>
        <p:nvPicPr>
          <p:cNvPr id="9" name="Picture 8"/>
          <p:cNvPicPr>
            <a:picLocks noChangeAspect="1"/>
          </p:cNvPicPr>
          <p:nvPr/>
        </p:nvPicPr>
        <p:blipFill>
          <a:blip r:embed="rId5"/>
          <a:stretch>
            <a:fillRect/>
          </a:stretch>
        </p:blipFill>
        <p:spPr>
          <a:xfrm>
            <a:off x="4803894" y="1942528"/>
            <a:ext cx="3670260" cy="3670260"/>
          </a:xfrm>
          <a:prstGeom prst="rect">
            <a:avLst/>
          </a:prstGeom>
        </p:spPr>
      </p:pic>
    </p:spTree>
    <p:extLst>
      <p:ext uri="{BB962C8B-B14F-4D97-AF65-F5344CB8AC3E}">
        <p14:creationId xmlns:p14="http://schemas.microsoft.com/office/powerpoint/2010/main" val="33657065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072662" y="1016645"/>
            <a:ext cx="7367954" cy="5635461"/>
          </a:xfrm>
          <a:prstGeom prst="rect">
            <a:avLst/>
          </a:prstGeom>
        </p:spPr>
      </p:pic>
      <p:pic>
        <p:nvPicPr>
          <p:cNvPr id="5" name="Picture 4"/>
          <p:cNvPicPr>
            <a:picLocks noChangeAspect="1"/>
          </p:cNvPicPr>
          <p:nvPr/>
        </p:nvPicPr>
        <p:blipFill>
          <a:blip r:embed="rId4"/>
          <a:stretch>
            <a:fillRect/>
          </a:stretch>
        </p:blipFill>
        <p:spPr>
          <a:xfrm>
            <a:off x="-44963" y="271016"/>
            <a:ext cx="5930900" cy="1092200"/>
          </a:xfrm>
          <a:prstGeom prst="rect">
            <a:avLst/>
          </a:prstGeom>
        </p:spPr>
      </p:pic>
      <p:sp>
        <p:nvSpPr>
          <p:cNvPr id="4" name="Rectangle 3"/>
          <p:cNvSpPr/>
          <p:nvPr/>
        </p:nvSpPr>
        <p:spPr>
          <a:xfrm>
            <a:off x="106884" y="493425"/>
            <a:ext cx="5636756" cy="494751"/>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The First-Ever Digital Census </a:t>
            </a:r>
            <a:endParaRPr lang="en-US" sz="2400"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32911724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453" y="1936382"/>
            <a:ext cx="2439982" cy="1584405"/>
          </a:xfrm>
          <a:prstGeom prst="rect">
            <a:avLst/>
          </a:prstGeom>
        </p:spPr>
      </p:pic>
      <p:pic>
        <p:nvPicPr>
          <p:cNvPr id="5" name="Picture 4"/>
          <p:cNvPicPr>
            <a:picLocks noChangeAspect="1"/>
          </p:cNvPicPr>
          <p:nvPr/>
        </p:nvPicPr>
        <p:blipFill>
          <a:blip r:embed="rId4"/>
          <a:stretch>
            <a:fillRect/>
          </a:stretch>
        </p:blipFill>
        <p:spPr>
          <a:xfrm>
            <a:off x="-44963" y="271016"/>
            <a:ext cx="5930900" cy="1092200"/>
          </a:xfrm>
          <a:prstGeom prst="rect">
            <a:avLst/>
          </a:prstGeom>
        </p:spPr>
      </p:pic>
      <p:sp>
        <p:nvSpPr>
          <p:cNvPr id="4" name="Rectangle 3"/>
          <p:cNvSpPr/>
          <p:nvPr/>
        </p:nvSpPr>
        <p:spPr>
          <a:xfrm>
            <a:off x="106884" y="493425"/>
            <a:ext cx="5636756" cy="494751"/>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Census Bureau Data Sources</a:t>
            </a:r>
            <a:endParaRPr lang="en-US" sz="2400" dirty="0">
              <a:solidFill>
                <a:schemeClr val="bg1"/>
              </a:solidFill>
              <a:latin typeface="Raleway"/>
              <a:ea typeface="Raleway"/>
              <a:cs typeface="Raleway"/>
              <a:sym typeface="Raleway"/>
            </a:endParaRPr>
          </a:p>
        </p:txBody>
      </p:sp>
      <p:sp>
        <p:nvSpPr>
          <p:cNvPr id="7" name="Shape 39"/>
          <p:cNvSpPr txBox="1">
            <a:spLocks/>
          </p:cNvSpPr>
          <p:nvPr/>
        </p:nvSpPr>
        <p:spPr>
          <a:xfrm>
            <a:off x="419849" y="1669169"/>
            <a:ext cx="4685227" cy="3652425"/>
          </a:xfrm>
          <a:prstGeom prst="rect">
            <a:avLst/>
          </a:prstGeom>
        </p:spPr>
        <p:txBody>
          <a:bodyPr vert="horz" lIns="91413" tIns="91413" rIns="91413" bIns="91413"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82581">
              <a:lnSpc>
                <a:spcPct val="120000"/>
              </a:lnSpc>
              <a:spcBef>
                <a:spcPts val="300"/>
              </a:spcBef>
            </a:pPr>
            <a:r>
              <a:rPr lang="en-US" sz="1600" dirty="0" smtClean="0">
                <a:latin typeface="Raleway"/>
                <a:ea typeface="Raleway"/>
                <a:cs typeface="Raleway"/>
                <a:sym typeface="Raleway"/>
              </a:rPr>
              <a:t>Household demographic, economic, housing, and social characteristics</a:t>
            </a:r>
          </a:p>
          <a:p>
            <a:pPr marL="482581">
              <a:lnSpc>
                <a:spcPct val="120000"/>
              </a:lnSpc>
              <a:spcBef>
                <a:spcPts val="300"/>
              </a:spcBef>
            </a:pPr>
            <a:r>
              <a:rPr lang="en-US" sz="1600" dirty="0">
                <a:latin typeface="Raleway"/>
                <a:ea typeface="Raleway"/>
                <a:cs typeface="Raleway"/>
                <a:sym typeface="Raleway"/>
              </a:rPr>
              <a:t>Income, poverty and health insurance</a:t>
            </a:r>
          </a:p>
          <a:p>
            <a:pPr marL="482581">
              <a:lnSpc>
                <a:spcPct val="120000"/>
              </a:lnSpc>
              <a:spcBef>
                <a:spcPts val="300"/>
              </a:spcBef>
            </a:pPr>
            <a:r>
              <a:rPr lang="en-US" sz="1600" dirty="0" smtClean="0">
                <a:latin typeface="Raleway"/>
                <a:ea typeface="Raleway"/>
                <a:cs typeface="Raleway"/>
                <a:sym typeface="Raleway"/>
              </a:rPr>
              <a:t>Race and ethnicity</a:t>
            </a:r>
          </a:p>
          <a:p>
            <a:pPr marL="482581">
              <a:lnSpc>
                <a:spcPct val="120000"/>
              </a:lnSpc>
              <a:spcBef>
                <a:spcPts val="300"/>
              </a:spcBef>
            </a:pPr>
            <a:r>
              <a:rPr lang="en-US" sz="1600" dirty="0" smtClean="0">
                <a:latin typeface="Raleway"/>
                <a:ea typeface="Raleway"/>
                <a:cs typeface="Raleway"/>
                <a:sym typeface="Raleway"/>
              </a:rPr>
              <a:t>Housing</a:t>
            </a:r>
          </a:p>
          <a:p>
            <a:pPr marL="482581">
              <a:lnSpc>
                <a:spcPct val="120000"/>
              </a:lnSpc>
              <a:spcBef>
                <a:spcPts val="300"/>
              </a:spcBef>
            </a:pPr>
            <a:r>
              <a:rPr lang="en-US" sz="1600" dirty="0">
                <a:latin typeface="Raleway"/>
                <a:ea typeface="Raleway"/>
                <a:cs typeface="Raleway"/>
                <a:sym typeface="Raleway"/>
              </a:rPr>
              <a:t>E</a:t>
            </a:r>
            <a:r>
              <a:rPr lang="en-US" sz="1600" dirty="0" smtClean="0">
                <a:latin typeface="Raleway"/>
                <a:ea typeface="Raleway"/>
                <a:cs typeface="Raleway"/>
                <a:sym typeface="Raleway"/>
              </a:rPr>
              <a:t>conomic indicators</a:t>
            </a:r>
          </a:p>
          <a:p>
            <a:pPr marL="482581">
              <a:lnSpc>
                <a:spcPct val="120000"/>
              </a:lnSpc>
              <a:spcBef>
                <a:spcPts val="300"/>
              </a:spcBef>
            </a:pPr>
            <a:r>
              <a:rPr lang="en-US" sz="1600" dirty="0" smtClean="0">
                <a:latin typeface="Raleway"/>
                <a:ea typeface="Raleway"/>
                <a:cs typeface="Raleway"/>
                <a:sym typeface="Raleway"/>
              </a:rPr>
              <a:t>Longitudinal employer-household dynamics</a:t>
            </a:r>
          </a:p>
          <a:p>
            <a:pPr marL="482581">
              <a:lnSpc>
                <a:spcPct val="120000"/>
              </a:lnSpc>
              <a:spcBef>
                <a:spcPts val="300"/>
              </a:spcBef>
            </a:pPr>
            <a:r>
              <a:rPr lang="en-US" sz="1600" dirty="0" smtClean="0">
                <a:latin typeface="Raleway"/>
                <a:ea typeface="Raleway"/>
                <a:cs typeface="Raleway"/>
                <a:sym typeface="Raleway"/>
              </a:rPr>
              <a:t>International trade</a:t>
            </a:r>
          </a:p>
          <a:p>
            <a:pPr marL="482581">
              <a:lnSpc>
                <a:spcPct val="120000"/>
              </a:lnSpc>
              <a:spcBef>
                <a:spcPts val="300"/>
              </a:spcBef>
            </a:pPr>
            <a:r>
              <a:rPr lang="en-US" sz="1600" dirty="0" smtClean="0">
                <a:latin typeface="Raleway"/>
                <a:ea typeface="Raleway"/>
                <a:cs typeface="Raleway"/>
                <a:sym typeface="Raleway"/>
              </a:rPr>
              <a:t>County business patterns</a:t>
            </a:r>
          </a:p>
          <a:p>
            <a:pPr marL="482581">
              <a:lnSpc>
                <a:spcPct val="120000"/>
              </a:lnSpc>
              <a:spcBef>
                <a:spcPts val="300"/>
              </a:spcBef>
            </a:pPr>
            <a:r>
              <a:rPr lang="en-US" sz="1600" dirty="0" smtClean="0">
                <a:latin typeface="Raleway"/>
                <a:ea typeface="Raleway"/>
                <a:cs typeface="Raleway"/>
                <a:sym typeface="Raleway"/>
              </a:rPr>
              <a:t>Geography</a:t>
            </a:r>
          </a:p>
          <a:p>
            <a:pPr marL="482581">
              <a:lnSpc>
                <a:spcPct val="120000"/>
              </a:lnSpc>
              <a:spcBef>
                <a:spcPts val="300"/>
              </a:spcBef>
            </a:pPr>
            <a:r>
              <a:rPr lang="en-US" sz="1600" dirty="0" smtClean="0">
                <a:latin typeface="Raleway"/>
                <a:ea typeface="Raleway"/>
                <a:cs typeface="Raleway"/>
                <a:sym typeface="Raleway"/>
              </a:rPr>
              <a:t>Public sector finances</a:t>
            </a:r>
          </a:p>
          <a:p>
            <a:pPr marL="482581">
              <a:lnSpc>
                <a:spcPct val="120000"/>
              </a:lnSpc>
              <a:spcBef>
                <a:spcPts val="300"/>
              </a:spcBef>
            </a:pPr>
            <a:r>
              <a:rPr lang="en-US" sz="1600" dirty="0" smtClean="0">
                <a:latin typeface="Raleway"/>
                <a:ea typeface="Raleway"/>
                <a:cs typeface="Raleway"/>
                <a:sym typeface="Raleway"/>
              </a:rPr>
              <a:t>And more…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032" y="3583306"/>
            <a:ext cx="2456352" cy="159503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6609" y="288592"/>
            <a:ext cx="2456352" cy="159503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1453" y="5262965"/>
            <a:ext cx="2456352" cy="1595035"/>
          </a:xfrm>
          <a:prstGeom prst="rect">
            <a:avLst/>
          </a:prstGeom>
        </p:spPr>
      </p:pic>
    </p:spTree>
    <p:extLst>
      <p:ext uri="{BB962C8B-B14F-4D97-AF65-F5344CB8AC3E}">
        <p14:creationId xmlns:p14="http://schemas.microsoft.com/office/powerpoint/2010/main" val="23683119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963" y="271016"/>
            <a:ext cx="5930900" cy="1092200"/>
          </a:xfrm>
          <a:prstGeom prst="rect">
            <a:avLst/>
          </a:prstGeom>
        </p:spPr>
      </p:pic>
      <p:sp>
        <p:nvSpPr>
          <p:cNvPr id="3" name="Slide Number Placeholder 2"/>
          <p:cNvSpPr>
            <a:spLocks noGrp="1"/>
          </p:cNvSpPr>
          <p:nvPr>
            <p:ph type="sldNum" sz="quarter" idx="12"/>
          </p:nvPr>
        </p:nvSpPr>
        <p:spPr/>
        <p:txBody>
          <a:bodyPr/>
          <a:lstStyle/>
          <a:p>
            <a:fld id="{8C6B5B77-4519-43AE-B0BC-D3C0E1CB2607}" type="slidenum">
              <a:rPr lang="en-US" sz="1300">
                <a:solidFill>
                  <a:prstClr val="black"/>
                </a:solidFill>
                <a:latin typeface="Calibri"/>
              </a:rPr>
              <a:pPr/>
              <a:t>4</a:t>
            </a:fld>
            <a:endParaRPr lang="en-US" sz="1300" dirty="0">
              <a:solidFill>
                <a:prstClr val="black"/>
              </a:solidFill>
              <a:latin typeface="Calibri"/>
            </a:endParaRPr>
          </a:p>
        </p:txBody>
      </p:sp>
      <p:sp>
        <p:nvSpPr>
          <p:cNvPr id="4" name="Rectangle 3"/>
          <p:cNvSpPr/>
          <p:nvPr/>
        </p:nvSpPr>
        <p:spPr>
          <a:xfrm>
            <a:off x="106884" y="493425"/>
            <a:ext cx="56367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Embracing Agile and Open-Source</a:t>
            </a:r>
            <a:endParaRPr lang="en-US" sz="2400" dirty="0">
              <a:solidFill>
                <a:schemeClr val="bg1"/>
              </a:solidFill>
              <a:latin typeface="Raleway"/>
              <a:ea typeface="Raleway"/>
              <a:cs typeface="Raleway"/>
              <a:sym typeface="Raleway"/>
            </a:endParaRPr>
          </a:p>
        </p:txBody>
      </p:sp>
      <p:pic>
        <p:nvPicPr>
          <p:cNvPr id="17" name="Picture 16"/>
          <p:cNvPicPr>
            <a:picLocks noChangeAspect="1"/>
          </p:cNvPicPr>
          <p:nvPr/>
        </p:nvPicPr>
        <p:blipFill rotWithShape="1">
          <a:blip r:embed="rId4"/>
          <a:srcRect t="3886"/>
          <a:stretch/>
        </p:blipFill>
        <p:spPr>
          <a:xfrm>
            <a:off x="5480928" y="1842913"/>
            <a:ext cx="3317601" cy="4681993"/>
          </a:xfrm>
          <a:prstGeom prst="rect">
            <a:avLst/>
          </a:prstGeom>
          <a:ln>
            <a:noFill/>
          </a:ln>
          <a:effectLst>
            <a:outerShdw blurRad="292100" dist="139700" dir="2700000" algn="tl" rotWithShape="0">
              <a:srgbClr val="333333">
                <a:alpha val="65000"/>
              </a:srgbClr>
            </a:outerShdw>
          </a:effectLst>
        </p:spPr>
      </p:pic>
      <p:pic>
        <p:nvPicPr>
          <p:cNvPr id="8" name="Picture 7" descr="citysdk-logo-avatar-wtex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390" y="149426"/>
            <a:ext cx="1494254" cy="1494254"/>
          </a:xfrm>
          <a:prstGeom prst="rect">
            <a:avLst/>
          </a:prstGeom>
        </p:spPr>
      </p:pic>
      <p:sp>
        <p:nvSpPr>
          <p:cNvPr id="18" name="Shape 39"/>
          <p:cNvSpPr txBox="1">
            <a:spLocks/>
          </p:cNvSpPr>
          <p:nvPr/>
        </p:nvSpPr>
        <p:spPr>
          <a:xfrm>
            <a:off x="419849" y="2150257"/>
            <a:ext cx="4685227" cy="3652425"/>
          </a:xfrm>
          <a:prstGeom prst="rect">
            <a:avLst/>
          </a:prstGeom>
        </p:spPr>
        <p:txBody>
          <a:bodyPr vert="horz" lIns="91413" tIns="91413" rIns="91413" bIns="91413"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82581">
              <a:lnSpc>
                <a:spcPct val="120000"/>
              </a:lnSpc>
              <a:spcBef>
                <a:spcPts val="300"/>
              </a:spcBef>
              <a:buFont typeface="+mj-lt"/>
              <a:buAutoNum type="arabicPeriod"/>
            </a:pPr>
            <a:r>
              <a:rPr lang="en-US" sz="1600" dirty="0" smtClean="0">
                <a:latin typeface="Raleway"/>
                <a:ea typeface="Raleway"/>
                <a:cs typeface="Raleway"/>
                <a:sym typeface="Raleway"/>
              </a:rPr>
              <a:t>Set of </a:t>
            </a:r>
            <a:r>
              <a:rPr lang="en-US" sz="1600" dirty="0" err="1">
                <a:latin typeface="Raleway"/>
                <a:ea typeface="Raleway"/>
                <a:cs typeface="Raleway"/>
                <a:sym typeface="Raleway"/>
              </a:rPr>
              <a:t>J</a:t>
            </a:r>
            <a:r>
              <a:rPr lang="en-US" sz="1600" dirty="0" err="1" smtClean="0">
                <a:latin typeface="Raleway"/>
                <a:ea typeface="Raleway"/>
                <a:cs typeface="Raleway"/>
                <a:sym typeface="Raleway"/>
              </a:rPr>
              <a:t>avascript</a:t>
            </a:r>
            <a:r>
              <a:rPr lang="en-US" sz="1600" dirty="0" smtClean="0">
                <a:latin typeface="Raleway"/>
                <a:ea typeface="Raleway"/>
                <a:cs typeface="Raleway"/>
                <a:sym typeface="Raleway"/>
              </a:rPr>
              <a:t> tools, guides, and examples on </a:t>
            </a:r>
            <a:r>
              <a:rPr lang="en-US" sz="1600" dirty="0" err="1" smtClean="0">
                <a:latin typeface="Raleway"/>
                <a:ea typeface="Raleway"/>
                <a:cs typeface="Raleway"/>
                <a:sym typeface="Raleway"/>
              </a:rPr>
              <a:t>Github</a:t>
            </a:r>
            <a:r>
              <a:rPr lang="en-US" sz="1600" dirty="0">
                <a:latin typeface="Raleway"/>
                <a:ea typeface="Raleway"/>
                <a:cs typeface="Raleway"/>
                <a:sym typeface="Raleway"/>
              </a:rPr>
              <a:t> </a:t>
            </a:r>
            <a:r>
              <a:rPr lang="en-US" sz="1600" dirty="0" smtClean="0">
                <a:latin typeface="Raleway"/>
                <a:ea typeface="Raleway"/>
                <a:cs typeface="Raleway"/>
                <a:sym typeface="Raleway"/>
              </a:rPr>
              <a:t>to build web applications</a:t>
            </a:r>
          </a:p>
          <a:p>
            <a:pPr marL="482581">
              <a:lnSpc>
                <a:spcPct val="120000"/>
              </a:lnSpc>
              <a:spcBef>
                <a:spcPts val="300"/>
              </a:spcBef>
              <a:buFont typeface="+mj-lt"/>
              <a:buAutoNum type="arabicPeriod"/>
            </a:pPr>
            <a:r>
              <a:rPr lang="en-US" sz="1600" dirty="0" smtClean="0">
                <a:latin typeface="Raleway"/>
                <a:ea typeface="Raleway"/>
                <a:cs typeface="Raleway"/>
                <a:sym typeface="Raleway"/>
              </a:rPr>
              <a:t>Enhances usability and access to Census data through public APIs</a:t>
            </a:r>
          </a:p>
          <a:p>
            <a:pPr marL="482581">
              <a:lnSpc>
                <a:spcPct val="120000"/>
              </a:lnSpc>
              <a:spcBef>
                <a:spcPts val="300"/>
              </a:spcBef>
              <a:buFont typeface="+mj-lt"/>
              <a:buAutoNum type="arabicPeriod"/>
            </a:pPr>
            <a:r>
              <a:rPr lang="en-US" sz="1600" dirty="0" smtClean="0">
                <a:latin typeface="Raleway"/>
                <a:ea typeface="Raleway"/>
                <a:cs typeface="Raleway"/>
                <a:sym typeface="Raleway"/>
              </a:rPr>
              <a:t>Streamline how open data is used to build apps for cities through open-source tools</a:t>
            </a:r>
          </a:p>
          <a:p>
            <a:pPr marL="482581">
              <a:lnSpc>
                <a:spcPct val="120000"/>
              </a:lnSpc>
              <a:spcBef>
                <a:spcPts val="300"/>
              </a:spcBef>
              <a:buFont typeface="+mj-lt"/>
              <a:buAutoNum type="arabicPeriod"/>
            </a:pPr>
            <a:r>
              <a:rPr lang="en-US" sz="1600" dirty="0" smtClean="0">
                <a:latin typeface="Raleway"/>
                <a:ea typeface="Raleway"/>
                <a:cs typeface="Raleway"/>
                <a:sym typeface="Raleway"/>
              </a:rPr>
              <a:t>Foster an ecosystem to improve interoperability across data silos at federal and local level</a:t>
            </a:r>
          </a:p>
        </p:txBody>
      </p:sp>
    </p:spTree>
    <p:extLst>
      <p:ext uri="{BB962C8B-B14F-4D97-AF65-F5344CB8AC3E}">
        <p14:creationId xmlns:p14="http://schemas.microsoft.com/office/powerpoint/2010/main" val="11321712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93790" y="1418965"/>
            <a:ext cx="4896514" cy="498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hape 270"/>
          <p:cNvSpPr txBox="1"/>
          <p:nvPr/>
        </p:nvSpPr>
        <p:spPr>
          <a:xfrm>
            <a:off x="380353" y="1636791"/>
            <a:ext cx="3492033" cy="1895568"/>
          </a:xfrm>
          <a:prstGeom prst="rect">
            <a:avLst/>
          </a:prstGeom>
          <a:noFill/>
          <a:ln>
            <a:noFill/>
          </a:ln>
        </p:spPr>
        <p:txBody>
          <a:bodyPr lIns="74411" tIns="74411" rIns="74411" bIns="74411" anchor="t" anchorCtr="0">
            <a:noAutofit/>
          </a:bodyPr>
          <a:lstStyle/>
          <a:p>
            <a:pPr lvl="0"/>
            <a:r>
              <a:rPr lang="en-US" dirty="0" smtClean="0">
                <a:solidFill>
                  <a:srgbClr val="000000"/>
                </a:solidFill>
                <a:latin typeface="Raleway"/>
                <a:ea typeface="Oswald"/>
                <a:cs typeface="Raleway"/>
                <a:sym typeface="Oswald"/>
              </a:rPr>
              <a:t>Longitudinal</a:t>
            </a:r>
            <a:r>
              <a:rPr lang="en" dirty="0" smtClean="0">
                <a:solidFill>
                  <a:srgbClr val="000000"/>
                </a:solidFill>
                <a:latin typeface="Raleway"/>
                <a:ea typeface="Oswald"/>
                <a:cs typeface="Raleway"/>
                <a:sym typeface="Oswald"/>
              </a:rPr>
              <a:t/>
            </a:r>
            <a:br>
              <a:rPr lang="en" dirty="0" smtClean="0">
                <a:solidFill>
                  <a:srgbClr val="000000"/>
                </a:solidFill>
                <a:latin typeface="Raleway"/>
                <a:ea typeface="Oswald"/>
                <a:cs typeface="Raleway"/>
                <a:sym typeface="Oswald"/>
              </a:rPr>
            </a:br>
            <a:r>
              <a:rPr lang="en-US" dirty="0" smtClean="0">
                <a:solidFill>
                  <a:srgbClr val="000000"/>
                </a:solidFill>
                <a:latin typeface="Raleway"/>
                <a:ea typeface="Oswald"/>
                <a:cs typeface="Raleway"/>
                <a:sym typeface="Oswald"/>
              </a:rPr>
              <a:t>Employer-Household</a:t>
            </a:r>
            <a:endParaRPr lang="en" dirty="0" smtClean="0">
              <a:solidFill>
                <a:srgbClr val="000000"/>
              </a:solidFill>
              <a:latin typeface="Raleway"/>
              <a:ea typeface="Oswald"/>
              <a:cs typeface="Raleway"/>
              <a:sym typeface="Oswald"/>
            </a:endParaRPr>
          </a:p>
          <a:p>
            <a:pPr lvl="0"/>
            <a:r>
              <a:rPr lang="en-US" dirty="0" smtClean="0">
                <a:solidFill>
                  <a:srgbClr val="000000"/>
                </a:solidFill>
                <a:latin typeface="Raleway"/>
                <a:ea typeface="Oswald"/>
                <a:cs typeface="Raleway"/>
                <a:sym typeface="Oswald"/>
              </a:rPr>
              <a:t>Dynamics (LEHD)</a:t>
            </a:r>
            <a:endParaRPr lang="en" dirty="0">
              <a:solidFill>
                <a:srgbClr val="000000"/>
              </a:solidFill>
              <a:latin typeface="Raleway"/>
              <a:ea typeface="Oswald"/>
              <a:cs typeface="Raleway"/>
              <a:sym typeface="Oswald"/>
            </a:endParaRPr>
          </a:p>
        </p:txBody>
      </p:sp>
      <p:sp>
        <p:nvSpPr>
          <p:cNvPr id="10" name="TextBox 9"/>
          <p:cNvSpPr txBox="1"/>
          <p:nvPr/>
        </p:nvSpPr>
        <p:spPr>
          <a:xfrm>
            <a:off x="425049" y="2747188"/>
            <a:ext cx="3385079" cy="3170357"/>
          </a:xfrm>
          <a:prstGeom prst="rect">
            <a:avLst/>
          </a:prstGeom>
          <a:noFill/>
        </p:spPr>
        <p:txBody>
          <a:bodyPr wrap="square" lIns="74423" tIns="37212" rIns="74423" bIns="37212" rtlCol="0">
            <a:spAutoFit/>
          </a:bodyPr>
          <a:lstStyle/>
          <a:p>
            <a:pPr marL="285750" indent="-285750">
              <a:lnSpc>
                <a:spcPct val="120000"/>
              </a:lnSpc>
              <a:buFont typeface="Arial"/>
              <a:buChar char="•"/>
            </a:pPr>
            <a:r>
              <a:rPr lang="en-US" sz="1400" dirty="0">
                <a:latin typeface="Oswald" panose="020B0604020202020204" charset="0"/>
              </a:rPr>
              <a:t>Heat map of residences for jobs in Blacksburg, </a:t>
            </a:r>
            <a:r>
              <a:rPr lang="en-US" sz="1400" dirty="0" smtClean="0">
                <a:latin typeface="Oswald" panose="020B0604020202020204" charset="0"/>
              </a:rPr>
              <a:t>VA</a:t>
            </a:r>
          </a:p>
          <a:p>
            <a:pPr marL="285750" indent="-285750">
              <a:lnSpc>
                <a:spcPct val="120000"/>
              </a:lnSpc>
              <a:buFont typeface="Arial"/>
              <a:buChar char="•"/>
            </a:pPr>
            <a:r>
              <a:rPr lang="en-US" sz="1400" dirty="0">
                <a:latin typeface="Oswald" panose="020B0604020202020204" charset="0"/>
              </a:rPr>
              <a:t>Produced using </a:t>
            </a:r>
            <a:r>
              <a:rPr lang="en-US" sz="1400" dirty="0" err="1">
                <a:latin typeface="Oswald" panose="020B0604020202020204" charset="0"/>
              </a:rPr>
              <a:t>OnTheMap</a:t>
            </a:r>
            <a:r>
              <a:rPr lang="en-US" sz="1400" dirty="0">
                <a:latin typeface="Oswald" panose="020B0604020202020204" charset="0"/>
              </a:rPr>
              <a:t> web tool based on LEHD Origin-Destination Employment </a:t>
            </a:r>
            <a:r>
              <a:rPr lang="en-US" sz="1400" dirty="0" smtClean="0">
                <a:latin typeface="Oswald" panose="020B0604020202020204" charset="0"/>
              </a:rPr>
              <a:t>Statistics</a:t>
            </a:r>
          </a:p>
          <a:p>
            <a:pPr marL="285750" indent="-285750">
              <a:lnSpc>
                <a:spcPct val="120000"/>
              </a:lnSpc>
              <a:buFont typeface="Arial"/>
              <a:buChar char="•"/>
            </a:pPr>
            <a:r>
              <a:rPr lang="en-US" sz="1400" dirty="0" smtClean="0">
                <a:latin typeface="Oswald" panose="020B0604020202020204" charset="0"/>
                <a:ea typeface="Merriweather"/>
                <a:cs typeface="Raleway"/>
                <a:sym typeface="Merriweather"/>
              </a:rPr>
              <a:t>Source: </a:t>
            </a:r>
            <a:r>
              <a:rPr lang="en" sz="1400" dirty="0" smtClean="0">
                <a:latin typeface="Raleway"/>
                <a:ea typeface="Merriweather"/>
                <a:cs typeface="Raleway"/>
                <a:sym typeface="Merriweather"/>
              </a:rPr>
              <a:t>Machanavaijjhala</a:t>
            </a:r>
            <a:r>
              <a:rPr lang="en" sz="1400" dirty="0">
                <a:latin typeface="Raleway"/>
                <a:ea typeface="Merriweather"/>
                <a:cs typeface="Raleway"/>
                <a:sym typeface="Merriweather"/>
              </a:rPr>
              <a:t>, Ashwin and Daniel Kifer, John M. Abowd, Johannes Gehrke, and Lars Vilhuber</a:t>
            </a:r>
            <a:r>
              <a:rPr lang="en" sz="1400" dirty="0" smtClean="0">
                <a:latin typeface="Raleway"/>
                <a:ea typeface="Merriweather"/>
                <a:cs typeface="Raleway"/>
                <a:sym typeface="Merriweather"/>
              </a:rPr>
              <a:t>.</a:t>
            </a:r>
            <a:r>
              <a:rPr lang="en-US" sz="1400" dirty="0" smtClean="0">
                <a:latin typeface="Raleway"/>
                <a:ea typeface="Merriweather"/>
                <a:cs typeface="Raleway"/>
                <a:sym typeface="Merriweather"/>
              </a:rPr>
              <a:t> </a:t>
            </a:r>
            <a:r>
              <a:rPr lang="en" sz="1400" b="1" i="1" dirty="0" smtClean="0">
                <a:latin typeface="Raleway"/>
                <a:ea typeface="Merriweather"/>
                <a:cs typeface="Raleway"/>
                <a:sym typeface="Merriweather"/>
              </a:rPr>
              <a:t>“</a:t>
            </a:r>
            <a:r>
              <a:rPr lang="en" sz="1400" b="1" i="1" dirty="0">
                <a:latin typeface="Raleway"/>
                <a:ea typeface="Merriweather"/>
                <a:cs typeface="Raleway"/>
                <a:sym typeface="Merriweather"/>
              </a:rPr>
              <a:t>Privacy: Theory Meets Practice on the Map</a:t>
            </a:r>
            <a:r>
              <a:rPr lang="en" sz="1400" b="1" i="1" dirty="0" smtClean="0">
                <a:latin typeface="Raleway"/>
                <a:ea typeface="Merriweather"/>
                <a:cs typeface="Raleway"/>
                <a:sym typeface="Merriweather"/>
              </a:rPr>
              <a:t>.”</a:t>
            </a:r>
            <a:r>
              <a:rPr lang="en-US" sz="1400" b="1" i="1" dirty="0" smtClean="0">
                <a:latin typeface="Raleway"/>
                <a:ea typeface="Merriweather"/>
                <a:cs typeface="Raleway"/>
                <a:sym typeface="Merriweather"/>
              </a:rPr>
              <a:t> </a:t>
            </a:r>
            <a:r>
              <a:rPr lang="en" sz="1400" dirty="0" smtClean="0">
                <a:latin typeface="Raleway"/>
                <a:ea typeface="Merriweather"/>
                <a:cs typeface="Raleway"/>
                <a:sym typeface="Merriweather"/>
              </a:rPr>
              <a:t>International </a:t>
            </a:r>
            <a:r>
              <a:rPr lang="en" sz="1400" dirty="0">
                <a:latin typeface="Raleway"/>
                <a:ea typeface="Merriweather"/>
                <a:cs typeface="Raleway"/>
                <a:sym typeface="Merriweather"/>
              </a:rPr>
              <a:t>Conference on Data Engineering (</a:t>
            </a:r>
            <a:r>
              <a:rPr lang="en" sz="1400" dirty="0" smtClean="0">
                <a:latin typeface="Raleway"/>
                <a:ea typeface="Merriweather"/>
                <a:cs typeface="Raleway"/>
                <a:sym typeface="Merriweather"/>
              </a:rPr>
              <a:t>2008</a:t>
            </a:r>
            <a:r>
              <a:rPr lang="en-US" sz="1400" dirty="0" smtClean="0">
                <a:latin typeface="Oswald" panose="020B0604020202020204" charset="0"/>
                <a:sym typeface="Merriweather"/>
              </a:rPr>
              <a:t>).</a:t>
            </a:r>
            <a:endParaRPr lang="en-US" sz="1400" dirty="0">
              <a:latin typeface="Oswald" panose="020B0604020202020204" charset="0"/>
            </a:endParaRPr>
          </a:p>
        </p:txBody>
      </p:sp>
      <p:pic>
        <p:nvPicPr>
          <p:cNvPr id="12" name="Picture 11"/>
          <p:cNvPicPr>
            <a:picLocks noChangeAspect="1"/>
          </p:cNvPicPr>
          <p:nvPr/>
        </p:nvPicPr>
        <p:blipFill>
          <a:blip r:embed="rId4"/>
          <a:stretch>
            <a:fillRect/>
          </a:stretch>
        </p:blipFill>
        <p:spPr>
          <a:xfrm>
            <a:off x="-44963" y="271016"/>
            <a:ext cx="5930900" cy="1092200"/>
          </a:xfrm>
          <a:prstGeom prst="rect">
            <a:avLst/>
          </a:prstGeom>
        </p:spPr>
      </p:pic>
      <p:sp>
        <p:nvSpPr>
          <p:cNvPr id="13" name="Rectangle 12"/>
          <p:cNvSpPr/>
          <p:nvPr/>
        </p:nvSpPr>
        <p:spPr>
          <a:xfrm>
            <a:off x="-51857" y="593041"/>
            <a:ext cx="6098556" cy="451406"/>
          </a:xfrm>
          <a:prstGeom prst="rect">
            <a:avLst/>
          </a:prstGeom>
        </p:spPr>
        <p:txBody>
          <a:bodyPr wrap="square">
            <a:spAutoFit/>
          </a:bodyPr>
          <a:lstStyle/>
          <a:p>
            <a:pPr marL="482581">
              <a:lnSpc>
                <a:spcPct val="120000"/>
              </a:lnSpc>
              <a:spcBef>
                <a:spcPts val="300"/>
              </a:spcBef>
            </a:pPr>
            <a:r>
              <a:rPr lang="en-US" sz="2000" dirty="0" smtClean="0">
                <a:solidFill>
                  <a:schemeClr val="bg1"/>
                </a:solidFill>
                <a:latin typeface="Raleway"/>
                <a:ea typeface="Raleway"/>
                <a:cs typeface="Raleway"/>
                <a:sym typeface="Raleway"/>
              </a:rPr>
              <a:t>Making our Data Available for the 21</a:t>
            </a:r>
            <a:r>
              <a:rPr lang="en-US" sz="2000" baseline="30000" dirty="0" smtClean="0">
                <a:solidFill>
                  <a:schemeClr val="bg1"/>
                </a:solidFill>
                <a:latin typeface="Raleway"/>
                <a:ea typeface="Raleway"/>
                <a:cs typeface="Raleway"/>
                <a:sym typeface="Raleway"/>
              </a:rPr>
              <a:t>st</a:t>
            </a:r>
            <a:r>
              <a:rPr lang="en-US" sz="2000" dirty="0" smtClean="0">
                <a:solidFill>
                  <a:schemeClr val="bg1"/>
                </a:solidFill>
                <a:latin typeface="Raleway"/>
                <a:ea typeface="Raleway"/>
                <a:cs typeface="Raleway"/>
                <a:sym typeface="Raleway"/>
              </a:rPr>
              <a:t> Century</a:t>
            </a:r>
            <a:endParaRPr lang="en-US" sz="2000"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2514406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16668"/>
            <a:ext cx="9144000" cy="144133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Untitled Screencast (1).gif"/>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9813" y="1252502"/>
            <a:ext cx="8902747" cy="4936198"/>
          </a:xfrm>
          <a:prstGeom prst="rect">
            <a:avLst/>
          </a:prstGeom>
        </p:spPr>
      </p:pic>
      <p:pic>
        <p:nvPicPr>
          <p:cNvPr id="7" name="Picture 6"/>
          <p:cNvPicPr>
            <a:picLocks noChangeAspect="1"/>
          </p:cNvPicPr>
          <p:nvPr/>
        </p:nvPicPr>
        <p:blipFill>
          <a:blip r:embed="rId6"/>
          <a:stretch>
            <a:fillRect/>
          </a:stretch>
        </p:blipFill>
        <p:spPr>
          <a:xfrm>
            <a:off x="-44963" y="271016"/>
            <a:ext cx="5930900" cy="1092200"/>
          </a:xfrm>
          <a:prstGeom prst="rect">
            <a:avLst/>
          </a:prstGeom>
        </p:spPr>
      </p:pic>
      <p:sp>
        <p:nvSpPr>
          <p:cNvPr id="8" name="Rectangle 7"/>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Improving Access to Opportunity </a:t>
            </a:r>
            <a:endParaRPr lang="en-US" sz="2400"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2737744442"/>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50"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7</a:t>
            </a:fld>
            <a:endParaRPr lang="en-US" sz="1200" dirty="0">
              <a:solidFill>
                <a:prstClr val="black"/>
              </a:solidFill>
            </a:endParaRPr>
          </a:p>
        </p:txBody>
      </p:sp>
      <p:pic>
        <p:nvPicPr>
          <p:cNvPr id="6" name="Picture 5"/>
          <p:cNvPicPr>
            <a:picLocks noChangeAspect="1"/>
          </p:cNvPicPr>
          <p:nvPr/>
        </p:nvPicPr>
        <p:blipFill>
          <a:blip r:embed="rId3"/>
          <a:stretch>
            <a:fillRect/>
          </a:stretch>
        </p:blipFill>
        <p:spPr>
          <a:xfrm>
            <a:off x="-44963" y="271016"/>
            <a:ext cx="5930900" cy="1092200"/>
          </a:xfrm>
          <a:prstGeom prst="rect">
            <a:avLst/>
          </a:prstGeom>
        </p:spPr>
      </p:pic>
      <p:sp>
        <p:nvSpPr>
          <p:cNvPr id="7" name="Rectangle 6"/>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Improving Access to Opportunity </a:t>
            </a:r>
            <a:endParaRPr lang="en-US" sz="2400" dirty="0">
              <a:solidFill>
                <a:schemeClr val="bg1"/>
              </a:solidFill>
              <a:latin typeface="Raleway"/>
              <a:ea typeface="Raleway"/>
              <a:cs typeface="Raleway"/>
              <a:sym typeface="Raleway"/>
            </a:endParaRPr>
          </a:p>
        </p:txBody>
      </p:sp>
      <p:sp>
        <p:nvSpPr>
          <p:cNvPr id="13" name="Rectangle 12"/>
          <p:cNvSpPr/>
          <p:nvPr/>
        </p:nvSpPr>
        <p:spPr>
          <a:xfrm>
            <a:off x="278076" y="3444040"/>
            <a:ext cx="2702204" cy="2016419"/>
          </a:xfrm>
          <a:prstGeom prst="rect">
            <a:avLst/>
          </a:prstGeom>
        </p:spPr>
        <p:txBody>
          <a:bodyPr wrap="square" lIns="57374" tIns="28687" rIns="57374" bIns="28687">
            <a:spAutoFit/>
          </a:bodyPr>
          <a:lstStyle/>
          <a:p>
            <a:pPr algn="ctr" defTabSz="366556" hangingPunct="0">
              <a:lnSpc>
                <a:spcPct val="140000"/>
              </a:lnSpc>
            </a:pPr>
            <a:r>
              <a:rPr lang="en-US" sz="2300" kern="0" dirty="0">
                <a:solidFill>
                  <a:prstClr val="black"/>
                </a:solidFill>
                <a:latin typeface="Avenir Next Regular"/>
                <a:cs typeface="Avenir Next Regular"/>
                <a:sym typeface="Helvetica Light"/>
              </a:rPr>
              <a:t>Over </a:t>
            </a:r>
            <a:r>
              <a:rPr lang="en-US" sz="2300" b="1" kern="0" dirty="0">
                <a:solidFill>
                  <a:prstClr val="black"/>
                </a:solidFill>
                <a:latin typeface="Avenir Next Regular"/>
                <a:cs typeface="Avenir Next Regular"/>
                <a:sym typeface="Helvetica Light"/>
              </a:rPr>
              <a:t>20+ </a:t>
            </a:r>
            <a:r>
              <a:rPr lang="en-US" sz="2300" kern="0" dirty="0">
                <a:solidFill>
                  <a:prstClr val="black"/>
                </a:solidFill>
                <a:latin typeface="Avenir Next Regular"/>
                <a:cs typeface="Avenir Next Regular"/>
                <a:sym typeface="Helvetica Light"/>
              </a:rPr>
              <a:t>News Articles covering </a:t>
            </a:r>
          </a:p>
          <a:p>
            <a:pPr algn="ctr" defTabSz="366556" hangingPunct="0">
              <a:lnSpc>
                <a:spcPct val="140000"/>
              </a:lnSpc>
            </a:pPr>
            <a:r>
              <a:rPr lang="en-US" sz="2300" kern="0" dirty="0">
                <a:solidFill>
                  <a:prstClr val="black"/>
                </a:solidFill>
                <a:latin typeface="Avenir Next Regular"/>
                <a:cs typeface="Avenir Next Regular"/>
                <a:sym typeface="Helvetica Light"/>
              </a:rPr>
              <a:t>The Opportunity Project launch</a:t>
            </a:r>
          </a:p>
        </p:txBody>
      </p:sp>
      <p:sp>
        <p:nvSpPr>
          <p:cNvPr id="15" name="Rectangle 14"/>
          <p:cNvSpPr/>
          <p:nvPr/>
        </p:nvSpPr>
        <p:spPr>
          <a:xfrm>
            <a:off x="100861" y="2053900"/>
            <a:ext cx="3079891" cy="1025379"/>
          </a:xfrm>
          <a:prstGeom prst="rect">
            <a:avLst/>
          </a:prstGeom>
        </p:spPr>
        <p:txBody>
          <a:bodyPr wrap="square" lIns="57374" tIns="28687" rIns="57374" bIns="28687">
            <a:spAutoFit/>
          </a:bodyPr>
          <a:lstStyle/>
          <a:p>
            <a:pPr algn="ctr" defTabSz="366556" hangingPunct="0">
              <a:lnSpc>
                <a:spcPct val="140000"/>
              </a:lnSpc>
            </a:pPr>
            <a:r>
              <a:rPr lang="en-US" sz="2300" b="1" kern="0" dirty="0">
                <a:solidFill>
                  <a:prstClr val="black"/>
                </a:solidFill>
                <a:latin typeface="Avenir Next Regular"/>
                <a:cs typeface="Avenir Next Regular"/>
                <a:sym typeface="Helvetica Light"/>
              </a:rPr>
              <a:t>Launch event </a:t>
            </a:r>
            <a:r>
              <a:rPr lang="en-US" sz="2300" kern="0" dirty="0">
                <a:solidFill>
                  <a:prstClr val="black"/>
                </a:solidFill>
                <a:latin typeface="Avenir Next Regular"/>
                <a:cs typeface="Avenir Next Regular"/>
                <a:sym typeface="Helvetica Light"/>
              </a:rPr>
              <a:t>at SXSW in Austin, TX</a:t>
            </a:r>
          </a:p>
        </p:txBody>
      </p:sp>
      <p:pic>
        <p:nvPicPr>
          <p:cNvPr id="16" name="Picture 15" descr="Megan SXSW.JPG"/>
          <p:cNvPicPr>
            <a:picLocks noChangeAspect="1"/>
          </p:cNvPicPr>
          <p:nvPr/>
        </p:nvPicPr>
        <p:blipFill rotWithShape="1">
          <a:blip r:embed="rId4">
            <a:extLst>
              <a:ext uri="{28A0092B-C50C-407E-A947-70E740481C1C}">
                <a14:useLocalDpi xmlns:a14="http://schemas.microsoft.com/office/drawing/2010/main" val="0"/>
              </a:ext>
            </a:extLst>
          </a:blip>
          <a:srcRect l="7428" r="8927" b="22574"/>
          <a:stretch/>
        </p:blipFill>
        <p:spPr>
          <a:xfrm>
            <a:off x="6296045" y="1731239"/>
            <a:ext cx="2462463" cy="1282147"/>
          </a:xfrm>
          <a:prstGeom prst="rect">
            <a:avLst/>
          </a:prstGeom>
        </p:spPr>
      </p:pic>
      <p:pic>
        <p:nvPicPr>
          <p:cNvPr id="17" name="Picture 16" descr="Aden SXSW.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827" y="1731239"/>
            <a:ext cx="2390616" cy="1282147"/>
          </a:xfrm>
          <a:prstGeom prst="rect">
            <a:avLst/>
          </a:prstGeom>
        </p:spPr>
      </p:pic>
      <p:pic>
        <p:nvPicPr>
          <p:cNvPr id="18" name="pasted-image.png"/>
          <p:cNvPicPr>
            <a:picLocks noChangeAspect="1"/>
          </p:cNvPicPr>
          <p:nvPr/>
        </p:nvPicPr>
        <p:blipFill>
          <a:blip r:embed="rId6">
            <a:extLst/>
          </a:blip>
          <a:stretch>
            <a:fillRect/>
          </a:stretch>
        </p:blipFill>
        <p:spPr>
          <a:xfrm>
            <a:off x="3897290" y="3282256"/>
            <a:ext cx="4599105" cy="2620048"/>
          </a:xfrm>
          <a:prstGeom prst="rect">
            <a:avLst/>
          </a:prstGeom>
          <a:ln w="12700">
            <a:miter lim="400000"/>
          </a:ln>
        </p:spPr>
      </p:pic>
    </p:spTree>
    <p:extLst>
      <p:ext uri="{BB962C8B-B14F-4D97-AF65-F5344CB8AC3E}">
        <p14:creationId xmlns:p14="http://schemas.microsoft.com/office/powerpoint/2010/main" val="9119719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8</a:t>
            </a:fld>
            <a:endParaRPr lang="en-US" sz="1200" dirty="0">
              <a:solidFill>
                <a:prstClr val="black"/>
              </a:solidFill>
            </a:endParaRPr>
          </a:p>
        </p:txBody>
      </p:sp>
      <p:pic>
        <p:nvPicPr>
          <p:cNvPr id="6" name="Picture 5"/>
          <p:cNvPicPr>
            <a:picLocks noChangeAspect="1"/>
          </p:cNvPicPr>
          <p:nvPr/>
        </p:nvPicPr>
        <p:blipFill>
          <a:blip r:embed="rId3"/>
          <a:stretch>
            <a:fillRect/>
          </a:stretch>
        </p:blipFill>
        <p:spPr>
          <a:xfrm>
            <a:off x="-44963" y="271016"/>
            <a:ext cx="5930900" cy="1092200"/>
          </a:xfrm>
          <a:prstGeom prst="rect">
            <a:avLst/>
          </a:prstGeom>
        </p:spPr>
      </p:pic>
      <p:sp>
        <p:nvSpPr>
          <p:cNvPr id="7" name="Rectangle 6"/>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Understanding Income Data</a:t>
            </a:r>
            <a:endParaRPr lang="en-US" sz="2400" dirty="0">
              <a:solidFill>
                <a:schemeClr val="bg1"/>
              </a:solidFill>
              <a:latin typeface="Raleway"/>
              <a:ea typeface="Raleway"/>
              <a:cs typeface="Raleway"/>
              <a:sym typeface="Raleway"/>
            </a:endParaRPr>
          </a:p>
        </p:txBody>
      </p:sp>
      <p:pic>
        <p:nvPicPr>
          <p:cNvPr id="4" name="Picture 3"/>
          <p:cNvPicPr>
            <a:picLocks noChangeAspect="1"/>
          </p:cNvPicPr>
          <p:nvPr/>
        </p:nvPicPr>
        <p:blipFill rotWithShape="1">
          <a:blip r:embed="rId4"/>
          <a:srcRect t="7814"/>
          <a:stretch/>
        </p:blipFill>
        <p:spPr>
          <a:xfrm>
            <a:off x="5264538" y="1556513"/>
            <a:ext cx="3550140" cy="373563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75271" y="1547227"/>
            <a:ext cx="4679764" cy="378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84814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075038"/>
            <a:ext cx="9144000" cy="5145370"/>
          </a:xfrm>
          <a:prstGeom prst="rect">
            <a:avLst/>
          </a:prstGeom>
        </p:spPr>
      </p:pic>
      <p:sp>
        <p:nvSpPr>
          <p:cNvPr id="3" name="Slide Number Placeholder 2"/>
          <p:cNvSpPr>
            <a:spLocks noGrp="1"/>
          </p:cNvSpPr>
          <p:nvPr>
            <p:ph type="sldNum" sz="quarter" idx="12"/>
          </p:nvPr>
        </p:nvSpPr>
        <p:spPr/>
        <p:txBody>
          <a:bodyPr/>
          <a:lstStyle/>
          <a:p>
            <a:fld id="{8C6B5B77-4519-43AE-B0BC-D3C0E1CB2607}" type="slidenum">
              <a:rPr lang="en-US" sz="1200" smtClean="0">
                <a:solidFill>
                  <a:prstClr val="black"/>
                </a:solidFill>
              </a:rPr>
              <a:pPr/>
              <a:t>9</a:t>
            </a:fld>
            <a:endParaRPr lang="en-US" sz="1200" dirty="0">
              <a:solidFill>
                <a:prstClr val="black"/>
              </a:solidFill>
            </a:endParaRPr>
          </a:p>
        </p:txBody>
      </p:sp>
      <p:pic>
        <p:nvPicPr>
          <p:cNvPr id="6" name="Picture 5"/>
          <p:cNvPicPr>
            <a:picLocks noChangeAspect="1"/>
          </p:cNvPicPr>
          <p:nvPr/>
        </p:nvPicPr>
        <p:blipFill>
          <a:blip r:embed="rId4"/>
          <a:stretch>
            <a:fillRect/>
          </a:stretch>
        </p:blipFill>
        <p:spPr>
          <a:xfrm>
            <a:off x="-44963" y="271016"/>
            <a:ext cx="5930900" cy="1092200"/>
          </a:xfrm>
          <a:prstGeom prst="rect">
            <a:avLst/>
          </a:prstGeom>
        </p:spPr>
      </p:pic>
      <p:sp>
        <p:nvSpPr>
          <p:cNvPr id="7" name="Rectangle 6"/>
          <p:cNvSpPr/>
          <p:nvPr/>
        </p:nvSpPr>
        <p:spPr>
          <a:xfrm>
            <a:off x="-51857" y="493425"/>
            <a:ext cx="6098556" cy="523220"/>
          </a:xfrm>
          <a:prstGeom prst="rect">
            <a:avLst/>
          </a:prstGeom>
        </p:spPr>
        <p:txBody>
          <a:bodyPr wrap="square">
            <a:spAutoFit/>
          </a:bodyPr>
          <a:lstStyle/>
          <a:p>
            <a:pPr marL="482581">
              <a:lnSpc>
                <a:spcPct val="120000"/>
              </a:lnSpc>
              <a:spcBef>
                <a:spcPts val="300"/>
              </a:spcBef>
            </a:pPr>
            <a:r>
              <a:rPr lang="en-US" sz="2400" dirty="0" smtClean="0">
                <a:solidFill>
                  <a:schemeClr val="bg1"/>
                </a:solidFill>
                <a:latin typeface="Raleway"/>
                <a:ea typeface="Raleway"/>
                <a:cs typeface="Raleway"/>
                <a:sym typeface="Raleway"/>
              </a:rPr>
              <a:t>Hacking the Last Mile</a:t>
            </a:r>
            <a:endParaRPr lang="en-US" sz="2400"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10940084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eneral_Logo_new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ccenture Basic-Full Brand">
  <a:themeElements>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fontScheme name="Accenture Basic-Full Bra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Accenture Basic-Full Brand 1">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clrMap bg1="lt1" tx1="dk1" bg2="lt2" tx2="dk2" accent1="accent1" accent2="accent2" accent3="accent3" accent4="accent4" accent5="accent5" accent6="accent6" hlink="hlink" folHlink="folHlink"/>
    </a:extraClrScheme>
    <a:extraClrScheme>
      <a:clrScheme name="Accenture Basic-Full Brand 3">
        <a:dk1>
          <a:srgbClr val="000000"/>
        </a:dk1>
        <a:lt1>
          <a:srgbClr val="FFFFFF"/>
        </a:lt1>
        <a:dk2>
          <a:srgbClr val="000000"/>
        </a:dk2>
        <a:lt2>
          <a:srgbClr val="C0C0C0"/>
        </a:lt2>
        <a:accent1>
          <a:srgbClr val="336633"/>
        </a:accent1>
        <a:accent2>
          <a:srgbClr val="336666"/>
        </a:accent2>
        <a:accent3>
          <a:srgbClr val="FFFFFF"/>
        </a:accent3>
        <a:accent4>
          <a:srgbClr val="000000"/>
        </a:accent4>
        <a:accent5>
          <a:srgbClr val="ADB8AD"/>
        </a:accent5>
        <a:accent6>
          <a:srgbClr val="2D5C5C"/>
        </a:accent6>
        <a:hlink>
          <a:srgbClr val="990033"/>
        </a:hlink>
        <a:folHlink>
          <a:srgbClr val="666633"/>
        </a:folHlink>
      </a:clrScheme>
      <a:clrMap bg1="lt1" tx1="dk1" bg2="lt2" tx2="dk2" accent1="accent1" accent2="accent2" accent3="accent3" accent4="accent4" accent5="accent5" accent6="accent6" hlink="hlink" folHlink="folHlink"/>
    </a:extraClrScheme>
    <a:extraClrScheme>
      <a:clrScheme name="Accenture Basic-Full Brand 4">
        <a:dk1>
          <a:srgbClr val="000000"/>
        </a:dk1>
        <a:lt1>
          <a:srgbClr val="FFFFFF"/>
        </a:lt1>
        <a:dk2>
          <a:srgbClr val="000000"/>
        </a:dk2>
        <a:lt2>
          <a:srgbClr val="C0C0C0"/>
        </a:lt2>
        <a:accent1>
          <a:srgbClr val="CCCC33"/>
        </a:accent1>
        <a:accent2>
          <a:srgbClr val="66CC00"/>
        </a:accent2>
        <a:accent3>
          <a:srgbClr val="FFFFFF"/>
        </a:accent3>
        <a:accent4>
          <a:srgbClr val="000000"/>
        </a:accent4>
        <a:accent5>
          <a:srgbClr val="E2E2AD"/>
        </a:accent5>
        <a:accent6>
          <a:srgbClr val="5CB900"/>
        </a:accent6>
        <a:hlink>
          <a:srgbClr val="0099CC"/>
        </a:hlink>
        <a:folHlink>
          <a:srgbClr val="6666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ccenture Basic-Full Brand">
  <a:themeElements>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fontScheme name="Accenture Basic-Full Bra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Accenture Basic-Full Brand 1">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clrMap bg1="lt1" tx1="dk1" bg2="lt2" tx2="dk2" accent1="accent1" accent2="accent2" accent3="accent3" accent4="accent4" accent5="accent5" accent6="accent6" hlink="hlink" folHlink="folHlink"/>
    </a:extraClrScheme>
    <a:extraClrScheme>
      <a:clrScheme name="Accenture Basic-Full Brand 3">
        <a:dk1>
          <a:srgbClr val="000000"/>
        </a:dk1>
        <a:lt1>
          <a:srgbClr val="FFFFFF"/>
        </a:lt1>
        <a:dk2>
          <a:srgbClr val="000000"/>
        </a:dk2>
        <a:lt2>
          <a:srgbClr val="C0C0C0"/>
        </a:lt2>
        <a:accent1>
          <a:srgbClr val="336633"/>
        </a:accent1>
        <a:accent2>
          <a:srgbClr val="336666"/>
        </a:accent2>
        <a:accent3>
          <a:srgbClr val="FFFFFF"/>
        </a:accent3>
        <a:accent4>
          <a:srgbClr val="000000"/>
        </a:accent4>
        <a:accent5>
          <a:srgbClr val="ADB8AD"/>
        </a:accent5>
        <a:accent6>
          <a:srgbClr val="2D5C5C"/>
        </a:accent6>
        <a:hlink>
          <a:srgbClr val="990033"/>
        </a:hlink>
        <a:folHlink>
          <a:srgbClr val="666633"/>
        </a:folHlink>
      </a:clrScheme>
      <a:clrMap bg1="lt1" tx1="dk1" bg2="lt2" tx2="dk2" accent1="accent1" accent2="accent2" accent3="accent3" accent4="accent4" accent5="accent5" accent6="accent6" hlink="hlink" folHlink="folHlink"/>
    </a:extraClrScheme>
    <a:extraClrScheme>
      <a:clrScheme name="Accenture Basic-Full Brand 4">
        <a:dk1>
          <a:srgbClr val="000000"/>
        </a:dk1>
        <a:lt1>
          <a:srgbClr val="FFFFFF"/>
        </a:lt1>
        <a:dk2>
          <a:srgbClr val="000000"/>
        </a:dk2>
        <a:lt2>
          <a:srgbClr val="C0C0C0"/>
        </a:lt2>
        <a:accent1>
          <a:srgbClr val="CCCC33"/>
        </a:accent1>
        <a:accent2>
          <a:srgbClr val="66CC00"/>
        </a:accent2>
        <a:accent3>
          <a:srgbClr val="FFFFFF"/>
        </a:accent3>
        <a:accent4>
          <a:srgbClr val="000000"/>
        </a:accent4>
        <a:accent5>
          <a:srgbClr val="E2E2AD"/>
        </a:accent5>
        <a:accent6>
          <a:srgbClr val="5CB900"/>
        </a:accent6>
        <a:hlink>
          <a:srgbClr val="0099CC"/>
        </a:hlink>
        <a:folHlink>
          <a:srgbClr val="6666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ccenture Basic-Full Brand">
  <a:themeElements>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fontScheme name="Accenture Basic-Full Bra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45720" tIns="45720" rIns="4572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Accenture Basic-Full Brand 1">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Accenture Basic-Full Brand 2">
        <a:dk1>
          <a:srgbClr val="000000"/>
        </a:dk1>
        <a:lt1>
          <a:srgbClr val="FFFFFF"/>
        </a:lt1>
        <a:dk2>
          <a:srgbClr val="000000"/>
        </a:dk2>
        <a:lt2>
          <a:srgbClr val="C0C0C0"/>
        </a:lt2>
        <a:accent1>
          <a:srgbClr val="006699"/>
        </a:accent1>
        <a:accent2>
          <a:srgbClr val="FF6600"/>
        </a:accent2>
        <a:accent3>
          <a:srgbClr val="FFFFFF"/>
        </a:accent3>
        <a:accent4>
          <a:srgbClr val="000000"/>
        </a:accent4>
        <a:accent5>
          <a:srgbClr val="AAB8CA"/>
        </a:accent5>
        <a:accent6>
          <a:srgbClr val="E75C00"/>
        </a:accent6>
        <a:hlink>
          <a:srgbClr val="663399"/>
        </a:hlink>
        <a:folHlink>
          <a:srgbClr val="FF0000"/>
        </a:folHlink>
      </a:clrScheme>
      <a:clrMap bg1="lt1" tx1="dk1" bg2="lt2" tx2="dk2" accent1="accent1" accent2="accent2" accent3="accent3" accent4="accent4" accent5="accent5" accent6="accent6" hlink="hlink" folHlink="folHlink"/>
    </a:extraClrScheme>
    <a:extraClrScheme>
      <a:clrScheme name="Accenture Basic-Full Brand 3">
        <a:dk1>
          <a:srgbClr val="000000"/>
        </a:dk1>
        <a:lt1>
          <a:srgbClr val="FFFFFF"/>
        </a:lt1>
        <a:dk2>
          <a:srgbClr val="000000"/>
        </a:dk2>
        <a:lt2>
          <a:srgbClr val="C0C0C0"/>
        </a:lt2>
        <a:accent1>
          <a:srgbClr val="336633"/>
        </a:accent1>
        <a:accent2>
          <a:srgbClr val="336666"/>
        </a:accent2>
        <a:accent3>
          <a:srgbClr val="FFFFFF"/>
        </a:accent3>
        <a:accent4>
          <a:srgbClr val="000000"/>
        </a:accent4>
        <a:accent5>
          <a:srgbClr val="ADB8AD"/>
        </a:accent5>
        <a:accent6>
          <a:srgbClr val="2D5C5C"/>
        </a:accent6>
        <a:hlink>
          <a:srgbClr val="990033"/>
        </a:hlink>
        <a:folHlink>
          <a:srgbClr val="666633"/>
        </a:folHlink>
      </a:clrScheme>
      <a:clrMap bg1="lt1" tx1="dk1" bg2="lt2" tx2="dk2" accent1="accent1" accent2="accent2" accent3="accent3" accent4="accent4" accent5="accent5" accent6="accent6" hlink="hlink" folHlink="folHlink"/>
    </a:extraClrScheme>
    <a:extraClrScheme>
      <a:clrScheme name="Accenture Basic-Full Brand 4">
        <a:dk1>
          <a:srgbClr val="000000"/>
        </a:dk1>
        <a:lt1>
          <a:srgbClr val="FFFFFF"/>
        </a:lt1>
        <a:dk2>
          <a:srgbClr val="000000"/>
        </a:dk2>
        <a:lt2>
          <a:srgbClr val="C0C0C0"/>
        </a:lt2>
        <a:accent1>
          <a:srgbClr val="CCCC33"/>
        </a:accent1>
        <a:accent2>
          <a:srgbClr val="66CC00"/>
        </a:accent2>
        <a:accent3>
          <a:srgbClr val="FFFFFF"/>
        </a:accent3>
        <a:accent4>
          <a:srgbClr val="000000"/>
        </a:accent4>
        <a:accent5>
          <a:srgbClr val="E2E2AD"/>
        </a:accent5>
        <a:accent6>
          <a:srgbClr val="5CB900"/>
        </a:accent6>
        <a:hlink>
          <a:srgbClr val="0099CC"/>
        </a:hlink>
        <a:folHlink>
          <a:srgbClr val="6666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11614</TotalTime>
  <Words>1393</Words>
  <Application>Microsoft Macintosh PowerPoint</Application>
  <PresentationFormat>On-screen Show (4:3)</PresentationFormat>
  <Paragraphs>148</Paragraphs>
  <Slides>13</Slides>
  <Notes>13</Notes>
  <HiddenSlides>0</HiddenSlides>
  <MMClips>1</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General_Logo_new4</vt:lpstr>
      <vt:lpstr>1_Accenture Basic-Full Brand</vt:lpstr>
      <vt:lpstr>Accenture Basic-Full Brand</vt:lpstr>
      <vt:lpstr>2_Accenture Basic-Full Brand</vt:lpstr>
      <vt:lpstr>Using Open Data to Drive Innovation  and Empower a Nation of Data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Accenture Federal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Sans, Valerie</dc:creator>
  <cp:lastModifiedBy>Jeff Meisel</cp:lastModifiedBy>
  <cp:revision>418</cp:revision>
  <cp:lastPrinted>2015-11-16T17:11:51Z</cp:lastPrinted>
  <dcterms:created xsi:type="dcterms:W3CDTF">2015-11-09T16:17:09Z</dcterms:created>
  <dcterms:modified xsi:type="dcterms:W3CDTF">2016-05-22T12:18:06Z</dcterms:modified>
</cp:coreProperties>
</file>